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sldIdLst>
    <p:sldId id="256" r:id="rId2"/>
    <p:sldId id="257" r:id="rId3"/>
    <p:sldId id="278" r:id="rId4"/>
    <p:sldId id="279" r:id="rId5"/>
    <p:sldId id="280" r:id="rId6"/>
    <p:sldId id="287" r:id="rId7"/>
    <p:sldId id="258" r:id="rId8"/>
    <p:sldId id="259" r:id="rId9"/>
    <p:sldId id="260" r:id="rId10"/>
    <p:sldId id="261" r:id="rId11"/>
    <p:sldId id="282" r:id="rId12"/>
    <p:sldId id="283" r:id="rId13"/>
    <p:sldId id="284" r:id="rId14"/>
    <p:sldId id="285" r:id="rId15"/>
    <p:sldId id="286" r:id="rId16"/>
    <p:sldId id="263" r:id="rId17"/>
    <p:sldId id="268" r:id="rId18"/>
    <p:sldId id="264" r:id="rId19"/>
    <p:sldId id="270" r:id="rId20"/>
    <p:sldId id="271" r:id="rId21"/>
    <p:sldId id="272" r:id="rId22"/>
    <p:sldId id="273" r:id="rId23"/>
    <p:sldId id="288" r:id="rId24"/>
    <p:sldId id="275" r:id="rId25"/>
    <p:sldId id="276" r:id="rId26"/>
    <p:sldId id="266" r:id="rId27"/>
    <p:sldId id="277" r:id="rId28"/>
    <p:sldId id="26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26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2" d="100"/>
          <a:sy n="32" d="100"/>
        </p:scale>
        <p:origin x="-23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ofPieChart>
        <c:ofPieType val="bar"/>
        <c:varyColors val="1"/>
        <c:ser>
          <c:idx val="0"/>
          <c:order val="0"/>
          <c:tx>
            <c:strRef>
              <c:f>Sheet1!$B$1</c:f>
              <c:strCache>
                <c:ptCount val="1"/>
                <c:pt idx="0">
                  <c:v>Column2</c:v>
                </c:pt>
              </c:strCache>
            </c:strRef>
          </c:tx>
          <c:dLbls>
            <c:dLbl>
              <c:idx val="1"/>
              <c:layout>
                <c:manualLayout>
                  <c:x val="-0.204042791729562"/>
                  <c:y val="0.0348456144979163"/>
                </c:manualLayout>
              </c:layout>
              <c:dLblPos val="bestFit"/>
              <c:showLegendKey val="0"/>
              <c:showVal val="0"/>
              <c:showCatName val="1"/>
              <c:showSerName val="0"/>
              <c:showPercent val="1"/>
              <c:showBubbleSize val="0"/>
            </c:dLbl>
            <c:dLblPos val="bestFit"/>
            <c:showLegendKey val="0"/>
            <c:showVal val="0"/>
            <c:showCatName val="1"/>
            <c:showSerName val="0"/>
            <c:showPercent val="1"/>
            <c:showBubbleSize val="0"/>
            <c:showLeaderLines val="1"/>
          </c:dLbls>
          <c:cat>
            <c:strRef>
              <c:f>Sheet1!$A$2:$A$6</c:f>
              <c:strCache>
                <c:ptCount val="5"/>
                <c:pt idx="0">
                  <c:v>NHA MBS/CMB</c:v>
                </c:pt>
                <c:pt idx="1">
                  <c:v>Private-Label Securitization</c:v>
                </c:pt>
                <c:pt idx="2">
                  <c:v>Repos</c:v>
                </c:pt>
                <c:pt idx="3">
                  <c:v>MMF</c:v>
                </c:pt>
                <c:pt idx="4">
                  <c:v>BA/CP</c:v>
                </c:pt>
              </c:strCache>
            </c:strRef>
          </c:cat>
          <c:val>
            <c:numRef>
              <c:f>Sheet1!$B$2:$B$6</c:f>
              <c:numCache>
                <c:formatCode>0%</c:formatCode>
                <c:ptCount val="5"/>
                <c:pt idx="0">
                  <c:v>0.6</c:v>
                </c:pt>
                <c:pt idx="1">
                  <c:v>0.1</c:v>
                </c:pt>
                <c:pt idx="2">
                  <c:v>0.1</c:v>
                </c:pt>
                <c:pt idx="3">
                  <c:v>0.05</c:v>
                </c:pt>
                <c:pt idx="4">
                  <c:v>0.15</c:v>
                </c:pt>
              </c:numCache>
            </c:numRef>
          </c:val>
        </c:ser>
        <c:dLbls>
          <c:showLegendKey val="0"/>
          <c:showVal val="0"/>
          <c:showCatName val="1"/>
          <c:showSerName val="0"/>
          <c:showPercent val="1"/>
          <c:showBubbleSize val="0"/>
          <c:showLeaderLines val="1"/>
        </c:dLbls>
        <c:gapWidth val="100"/>
        <c:secondPieSize val="100"/>
        <c:serLines/>
      </c:ofPieChart>
    </c:plotArea>
    <c:plotVisOnly val="1"/>
    <c:dispBlanksAs val="zero"/>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E7238C-9767-4F31-853E-E849C6E1DC06}"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A69BFC0B-AA4A-4714-A5E2-0135204A5CDC}">
      <dgm:prSet phldrT="[Text]">
        <dgm:style>
          <a:lnRef idx="2">
            <a:schemeClr val="accent2"/>
          </a:lnRef>
          <a:fillRef idx="1">
            <a:schemeClr val="lt1"/>
          </a:fillRef>
          <a:effectRef idx="0">
            <a:schemeClr val="accent2"/>
          </a:effectRef>
          <a:fontRef idx="minor">
            <a:schemeClr val="dk1"/>
          </a:fontRef>
        </dgm:style>
      </dgm:prSet>
      <dgm:spPr/>
      <dgm:t>
        <a:bodyPr/>
        <a:lstStyle/>
        <a:p>
          <a:r>
            <a:rPr lang="en-CA" dirty="0" smtClean="0"/>
            <a:t>Asset-backed securities (including mortgage-backed)</a:t>
          </a:r>
          <a:endParaRPr lang="en-US" dirty="0"/>
        </a:p>
      </dgm:t>
    </dgm:pt>
    <dgm:pt modelId="{3EFBF414-7B28-49A7-8397-5BCE87B92CFD}" type="parTrans" cxnId="{4B3F184C-0D52-4156-A6F2-1341243BBC64}">
      <dgm:prSet/>
      <dgm:spPr/>
      <dgm:t>
        <a:bodyPr/>
        <a:lstStyle/>
        <a:p>
          <a:endParaRPr lang="en-US"/>
        </a:p>
      </dgm:t>
    </dgm:pt>
    <dgm:pt modelId="{B146AD06-6981-4514-AC15-2C49F8EDB1E5}" type="sibTrans" cxnId="{4B3F184C-0D52-4156-A6F2-1341243BBC64}">
      <dgm:prSet/>
      <dgm:spPr/>
      <dgm:t>
        <a:bodyPr/>
        <a:lstStyle/>
        <a:p>
          <a:endParaRPr lang="en-US"/>
        </a:p>
      </dgm:t>
    </dgm:pt>
    <dgm:pt modelId="{28570BC3-2458-46D3-A8C1-206FB6219211}">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Commercial paper</a:t>
          </a:r>
        </a:p>
      </dgm:t>
    </dgm:pt>
    <dgm:pt modelId="{39E91B7D-EA79-4618-B7CC-2BF3A6E0DE7F}" type="parTrans" cxnId="{9CBCA234-A97C-46B0-BC00-322D8EB3F3B4}">
      <dgm:prSet/>
      <dgm:spPr/>
      <dgm:t>
        <a:bodyPr/>
        <a:lstStyle/>
        <a:p>
          <a:endParaRPr lang="en-US"/>
        </a:p>
      </dgm:t>
    </dgm:pt>
    <dgm:pt modelId="{10CC4731-355F-4F16-9D22-6F486C958890}" type="sibTrans" cxnId="{9CBCA234-A97C-46B0-BC00-322D8EB3F3B4}">
      <dgm:prSet/>
      <dgm:spPr/>
      <dgm:t>
        <a:bodyPr/>
        <a:lstStyle/>
        <a:p>
          <a:endParaRPr lang="en-US"/>
        </a:p>
      </dgm:t>
    </dgm:pt>
    <dgm:pt modelId="{CF644D92-0246-481B-8EB7-9258458C081A}">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Repurchase agreements (repos)</a:t>
          </a:r>
        </a:p>
      </dgm:t>
    </dgm:pt>
    <dgm:pt modelId="{EC10C5C3-78DF-42C1-B9B9-49101FDD7C9B}" type="parTrans" cxnId="{8222AD42-DB0E-46B9-B237-4B02AF49749E}">
      <dgm:prSet/>
      <dgm:spPr/>
      <dgm:t>
        <a:bodyPr/>
        <a:lstStyle/>
        <a:p>
          <a:endParaRPr lang="en-US"/>
        </a:p>
      </dgm:t>
    </dgm:pt>
    <dgm:pt modelId="{503C062B-362E-4D67-B363-0131BA911CC9}" type="sibTrans" cxnId="{8222AD42-DB0E-46B9-B237-4B02AF49749E}">
      <dgm:prSet/>
      <dgm:spPr/>
      <dgm:t>
        <a:bodyPr/>
        <a:lstStyle/>
        <a:p>
          <a:endParaRPr lang="en-US"/>
        </a:p>
      </dgm:t>
    </dgm:pt>
    <dgm:pt modelId="{88DC7832-EF22-40AB-A047-8575AA35ED06}">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Derivatives</a:t>
          </a:r>
          <a:endParaRPr lang="en-US" dirty="0"/>
        </a:p>
      </dgm:t>
    </dgm:pt>
    <dgm:pt modelId="{D1EAF600-8EB6-49FF-8055-E6E97BDFCA9D}" type="parTrans" cxnId="{22945329-38B6-4F97-A817-4B74D35B04EA}">
      <dgm:prSet/>
      <dgm:spPr/>
      <dgm:t>
        <a:bodyPr/>
        <a:lstStyle/>
        <a:p>
          <a:endParaRPr lang="en-US"/>
        </a:p>
      </dgm:t>
    </dgm:pt>
    <dgm:pt modelId="{24D13393-ED82-4BC9-8EE7-5925F415B7A1}" type="sibTrans" cxnId="{22945329-38B6-4F97-A817-4B74D35B04EA}">
      <dgm:prSet/>
      <dgm:spPr/>
      <dgm:t>
        <a:bodyPr/>
        <a:lstStyle/>
        <a:p>
          <a:endParaRPr lang="en-US"/>
        </a:p>
      </dgm:t>
    </dgm:pt>
    <dgm:pt modelId="{9B1468CB-2474-48F4-BD0D-6D3FF3603130}" type="pres">
      <dgm:prSet presAssocID="{E2E7238C-9767-4F31-853E-E849C6E1DC06}" presName="matrix" presStyleCnt="0">
        <dgm:presLayoutVars>
          <dgm:chMax val="1"/>
          <dgm:dir/>
          <dgm:resizeHandles val="exact"/>
        </dgm:presLayoutVars>
      </dgm:prSet>
      <dgm:spPr/>
      <dgm:t>
        <a:bodyPr/>
        <a:lstStyle/>
        <a:p>
          <a:endParaRPr lang="fr-FR"/>
        </a:p>
      </dgm:t>
    </dgm:pt>
    <dgm:pt modelId="{DACB6AD5-A995-43D9-AE31-6D437DCAB987}" type="pres">
      <dgm:prSet presAssocID="{E2E7238C-9767-4F31-853E-E849C6E1DC06}" presName="diamond" presStyleLbl="bgShp" presStyleIdx="0" presStyleCnt="1"/>
      <dgm:spPr/>
    </dgm:pt>
    <dgm:pt modelId="{C84A92E4-360B-4EBD-A017-AAD59B20BD05}" type="pres">
      <dgm:prSet presAssocID="{E2E7238C-9767-4F31-853E-E849C6E1DC06}" presName="quad1" presStyleLbl="node1" presStyleIdx="0" presStyleCnt="4">
        <dgm:presLayoutVars>
          <dgm:chMax val="0"/>
          <dgm:chPref val="0"/>
          <dgm:bulletEnabled val="1"/>
        </dgm:presLayoutVars>
      </dgm:prSet>
      <dgm:spPr/>
      <dgm:t>
        <a:bodyPr/>
        <a:lstStyle/>
        <a:p>
          <a:endParaRPr lang="en-US"/>
        </a:p>
      </dgm:t>
    </dgm:pt>
    <dgm:pt modelId="{BBC8E2DB-8046-47D3-9B6C-0450A493A95B}" type="pres">
      <dgm:prSet presAssocID="{E2E7238C-9767-4F31-853E-E849C6E1DC06}" presName="quad2" presStyleLbl="node1" presStyleIdx="1" presStyleCnt="4">
        <dgm:presLayoutVars>
          <dgm:chMax val="0"/>
          <dgm:chPref val="0"/>
          <dgm:bulletEnabled val="1"/>
        </dgm:presLayoutVars>
      </dgm:prSet>
      <dgm:spPr/>
      <dgm:t>
        <a:bodyPr/>
        <a:lstStyle/>
        <a:p>
          <a:endParaRPr lang="en-US"/>
        </a:p>
      </dgm:t>
    </dgm:pt>
    <dgm:pt modelId="{8CF521DD-18CB-42E3-943E-E3BF62498A55}" type="pres">
      <dgm:prSet presAssocID="{E2E7238C-9767-4F31-853E-E849C6E1DC06}" presName="quad3" presStyleLbl="node1" presStyleIdx="2" presStyleCnt="4">
        <dgm:presLayoutVars>
          <dgm:chMax val="0"/>
          <dgm:chPref val="0"/>
          <dgm:bulletEnabled val="1"/>
        </dgm:presLayoutVars>
      </dgm:prSet>
      <dgm:spPr/>
      <dgm:t>
        <a:bodyPr/>
        <a:lstStyle/>
        <a:p>
          <a:endParaRPr lang="en-US"/>
        </a:p>
      </dgm:t>
    </dgm:pt>
    <dgm:pt modelId="{0BE7864A-DA7D-4F3D-ABDD-CB9BA82B7D3D}" type="pres">
      <dgm:prSet presAssocID="{E2E7238C-9767-4F31-853E-E849C6E1DC06}" presName="quad4" presStyleLbl="node1" presStyleIdx="3" presStyleCnt="4">
        <dgm:presLayoutVars>
          <dgm:chMax val="0"/>
          <dgm:chPref val="0"/>
          <dgm:bulletEnabled val="1"/>
        </dgm:presLayoutVars>
      </dgm:prSet>
      <dgm:spPr/>
      <dgm:t>
        <a:bodyPr/>
        <a:lstStyle/>
        <a:p>
          <a:endParaRPr lang="en-US"/>
        </a:p>
      </dgm:t>
    </dgm:pt>
  </dgm:ptLst>
  <dgm:cxnLst>
    <dgm:cxn modelId="{91C675D9-5BA9-457B-85B4-AC6A082233BB}" type="presOf" srcId="{A69BFC0B-AA4A-4714-A5E2-0135204A5CDC}" destId="{C84A92E4-360B-4EBD-A017-AAD59B20BD05}" srcOrd="0" destOrd="0" presId="urn:microsoft.com/office/officeart/2005/8/layout/matrix3"/>
    <dgm:cxn modelId="{5A26DB01-5F5B-495E-9662-6111E27D1C4D}" type="presOf" srcId="{E2E7238C-9767-4F31-853E-E849C6E1DC06}" destId="{9B1468CB-2474-48F4-BD0D-6D3FF3603130}" srcOrd="0" destOrd="0" presId="urn:microsoft.com/office/officeart/2005/8/layout/matrix3"/>
    <dgm:cxn modelId="{21A8AD28-5A21-4B9F-9943-E105E0218974}" type="presOf" srcId="{88DC7832-EF22-40AB-A047-8575AA35ED06}" destId="{0BE7864A-DA7D-4F3D-ABDD-CB9BA82B7D3D}" srcOrd="0" destOrd="0" presId="urn:microsoft.com/office/officeart/2005/8/layout/matrix3"/>
    <dgm:cxn modelId="{22945329-38B6-4F97-A817-4B74D35B04EA}" srcId="{E2E7238C-9767-4F31-853E-E849C6E1DC06}" destId="{88DC7832-EF22-40AB-A047-8575AA35ED06}" srcOrd="3" destOrd="0" parTransId="{D1EAF600-8EB6-49FF-8055-E6E97BDFCA9D}" sibTransId="{24D13393-ED82-4BC9-8EE7-5925F415B7A1}"/>
    <dgm:cxn modelId="{7E971C39-75E3-4449-A4CE-F2DD84A548B9}" type="presOf" srcId="{28570BC3-2458-46D3-A8C1-206FB6219211}" destId="{BBC8E2DB-8046-47D3-9B6C-0450A493A95B}" srcOrd="0" destOrd="0" presId="urn:microsoft.com/office/officeart/2005/8/layout/matrix3"/>
    <dgm:cxn modelId="{8222AD42-DB0E-46B9-B237-4B02AF49749E}" srcId="{E2E7238C-9767-4F31-853E-E849C6E1DC06}" destId="{CF644D92-0246-481B-8EB7-9258458C081A}" srcOrd="2" destOrd="0" parTransId="{EC10C5C3-78DF-42C1-B9B9-49101FDD7C9B}" sibTransId="{503C062B-362E-4D67-B363-0131BA911CC9}"/>
    <dgm:cxn modelId="{9CBCA234-A97C-46B0-BC00-322D8EB3F3B4}" srcId="{E2E7238C-9767-4F31-853E-E849C6E1DC06}" destId="{28570BC3-2458-46D3-A8C1-206FB6219211}" srcOrd="1" destOrd="0" parTransId="{39E91B7D-EA79-4618-B7CC-2BF3A6E0DE7F}" sibTransId="{10CC4731-355F-4F16-9D22-6F486C958890}"/>
    <dgm:cxn modelId="{4B3F184C-0D52-4156-A6F2-1341243BBC64}" srcId="{E2E7238C-9767-4F31-853E-E849C6E1DC06}" destId="{A69BFC0B-AA4A-4714-A5E2-0135204A5CDC}" srcOrd="0" destOrd="0" parTransId="{3EFBF414-7B28-49A7-8397-5BCE87B92CFD}" sibTransId="{B146AD06-6981-4514-AC15-2C49F8EDB1E5}"/>
    <dgm:cxn modelId="{6A5310C6-DFC6-47B4-BDB0-082E6D867560}" type="presOf" srcId="{CF644D92-0246-481B-8EB7-9258458C081A}" destId="{8CF521DD-18CB-42E3-943E-E3BF62498A55}" srcOrd="0" destOrd="0" presId="urn:microsoft.com/office/officeart/2005/8/layout/matrix3"/>
    <dgm:cxn modelId="{CBBBE05E-B47F-47F3-88BF-8B006F47FA51}" type="presParOf" srcId="{9B1468CB-2474-48F4-BD0D-6D3FF3603130}" destId="{DACB6AD5-A995-43D9-AE31-6D437DCAB987}" srcOrd="0" destOrd="0" presId="urn:microsoft.com/office/officeart/2005/8/layout/matrix3"/>
    <dgm:cxn modelId="{81627917-DE39-42B3-8F82-2E41F7A9C388}" type="presParOf" srcId="{9B1468CB-2474-48F4-BD0D-6D3FF3603130}" destId="{C84A92E4-360B-4EBD-A017-AAD59B20BD05}" srcOrd="1" destOrd="0" presId="urn:microsoft.com/office/officeart/2005/8/layout/matrix3"/>
    <dgm:cxn modelId="{A62D0D1B-EA9C-4AAC-9E4A-DBEC0F60DD97}" type="presParOf" srcId="{9B1468CB-2474-48F4-BD0D-6D3FF3603130}" destId="{BBC8E2DB-8046-47D3-9B6C-0450A493A95B}" srcOrd="2" destOrd="0" presId="urn:microsoft.com/office/officeart/2005/8/layout/matrix3"/>
    <dgm:cxn modelId="{33464754-ED71-40C9-A4A6-23F14D135FD6}" type="presParOf" srcId="{9B1468CB-2474-48F4-BD0D-6D3FF3603130}" destId="{8CF521DD-18CB-42E3-943E-E3BF62498A55}" srcOrd="3" destOrd="0" presId="urn:microsoft.com/office/officeart/2005/8/layout/matrix3"/>
    <dgm:cxn modelId="{989C3D8E-4C2D-409A-88F6-7A12AA1E71C4}" type="presParOf" srcId="{9B1468CB-2474-48F4-BD0D-6D3FF3603130}" destId="{0BE7864A-DA7D-4F3D-ABDD-CB9BA82B7D3D}"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3EC0C0B-3FF0-584F-ACFE-459ADF0D2EE6}">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Look at non-bank entities to complement the analysis of market-based credit-intermediation activities</a:t>
          </a:r>
          <a:endParaRPr lang="en-US" dirty="0"/>
        </a:p>
      </dgm:t>
    </dgm:pt>
    <dgm:pt modelId="{6480DA29-29A3-6E47-ACD4-641677EBCEB4}" type="parTrans" cxnId="{1FE2671F-C296-AE44-8255-9379481DF832}">
      <dgm:prSet/>
      <dgm:spPr/>
      <dgm:t>
        <a:bodyPr/>
        <a:lstStyle/>
        <a:p>
          <a:endParaRPr lang="en-US"/>
        </a:p>
      </dgm:t>
    </dgm:pt>
    <dgm:pt modelId="{B1628896-E272-5C47-AFD6-6F1D7FAFAF8F}" type="sibTrans" cxnId="{1FE2671F-C296-AE44-8255-9379481DF832}">
      <dgm:prSet/>
      <dgm:spPr/>
      <dgm:t>
        <a:bodyPr/>
        <a:lstStyle/>
        <a:p>
          <a:endParaRPr lang="en-US"/>
        </a:p>
      </dgm:t>
    </dgm:pt>
    <dgm:pt modelId="{578A6A0C-6E08-1946-97B6-3E9671FDC902}">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Focus on monitoring of expanding new securities (CPPs and ACBPs)</a:t>
          </a:r>
          <a:endParaRPr lang="en-US" dirty="0"/>
        </a:p>
      </dgm:t>
    </dgm:pt>
    <dgm:pt modelId="{C2720BFD-5EC5-1146-8F43-A2FFE8EB867D}" type="parTrans" cxnId="{2ACD00CD-A41D-8248-AFCB-119ED0965C0C}">
      <dgm:prSet/>
      <dgm:spPr/>
      <dgm:t>
        <a:bodyPr/>
        <a:lstStyle/>
        <a:p>
          <a:endParaRPr lang="en-US"/>
        </a:p>
      </dgm:t>
    </dgm:pt>
    <dgm:pt modelId="{6617635D-AF64-D746-AC7A-32D38A20ACDE}" type="sibTrans" cxnId="{2ACD00CD-A41D-8248-AFCB-119ED0965C0C}">
      <dgm:prSet/>
      <dgm:spPr/>
      <dgm:t>
        <a:bodyPr/>
        <a:lstStyle/>
        <a:p>
          <a:endParaRPr lang="en-US"/>
        </a:p>
      </dgm:t>
    </dgm:pt>
    <dgm:pt modelId="{DC4EAE21-4B86-C24F-9064-0BF447CEA489}">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Limit the risks of rising demands of credit lending via shadow banking activities</a:t>
          </a:r>
          <a:endParaRPr lang="en-US" dirty="0"/>
        </a:p>
      </dgm:t>
    </dgm:pt>
    <dgm:pt modelId="{51E990C2-C840-284C-BC6D-67865DD36AC7}" type="parTrans" cxnId="{4D0E704D-32EF-CA48-A203-D18B8F7C33B6}">
      <dgm:prSet/>
      <dgm:spPr/>
      <dgm:t>
        <a:bodyPr/>
        <a:lstStyle/>
        <a:p>
          <a:endParaRPr lang="en-US"/>
        </a:p>
      </dgm:t>
    </dgm:pt>
    <dgm:pt modelId="{6A254513-CE9A-3041-A96A-B77E8180533D}" type="sibTrans" cxnId="{4D0E704D-32EF-CA48-A203-D18B8F7C33B6}">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3"/>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3"/>
      <dgm:spPr/>
    </dgm:pt>
    <dgm:pt modelId="{B977005A-3A37-6444-8F70-D4DEA520C31A}" type="pres">
      <dgm:prSet presAssocID="{638E72D9-E01B-624F-B999-FB50428C17FE}" presName="dstNode" presStyleLbl="node1" presStyleIdx="0" presStyleCnt="3"/>
      <dgm:spPr/>
    </dgm:pt>
    <dgm:pt modelId="{4D785397-48FD-1840-AE7B-6D7ACAE7E2D3}" type="pres">
      <dgm:prSet presAssocID="{578A6A0C-6E08-1946-97B6-3E9671FDC902}" presName="text_1" presStyleLbl="node1" presStyleIdx="0" presStyleCnt="3">
        <dgm:presLayoutVars>
          <dgm:bulletEnabled val="1"/>
        </dgm:presLayoutVars>
      </dgm:prSet>
      <dgm:spPr/>
      <dgm:t>
        <a:bodyPr/>
        <a:lstStyle/>
        <a:p>
          <a:endParaRPr lang="en-US"/>
        </a:p>
      </dgm:t>
    </dgm:pt>
    <dgm:pt modelId="{7888F401-7827-EB48-B5C2-5A654FBE4D60}" type="pres">
      <dgm:prSet presAssocID="{578A6A0C-6E08-1946-97B6-3E9671FDC902}" presName="accent_1" presStyleCnt="0"/>
      <dgm:spPr/>
    </dgm:pt>
    <dgm:pt modelId="{AC295760-9885-0741-8A24-CBF8464266D0}" type="pres">
      <dgm:prSet presAssocID="{578A6A0C-6E08-1946-97B6-3E9671FDC902}" presName="accentRepeatNode" presStyleLbl="solidFgAcc1" presStyleIdx="0" presStyleCnt="3"/>
      <dgm:spPr/>
    </dgm:pt>
    <dgm:pt modelId="{BD6B2DD9-77E8-7C40-BF3B-F6357E8FC0E3}" type="pres">
      <dgm:prSet presAssocID="{DC4EAE21-4B86-C24F-9064-0BF447CEA489}" presName="text_2" presStyleLbl="node1" presStyleIdx="1" presStyleCnt="3">
        <dgm:presLayoutVars>
          <dgm:bulletEnabled val="1"/>
        </dgm:presLayoutVars>
      </dgm:prSet>
      <dgm:spPr/>
      <dgm:t>
        <a:bodyPr/>
        <a:lstStyle/>
        <a:p>
          <a:endParaRPr lang="en-US"/>
        </a:p>
      </dgm:t>
    </dgm:pt>
    <dgm:pt modelId="{E49E44F1-B8B2-7A4C-A558-B9CD95810B42}" type="pres">
      <dgm:prSet presAssocID="{DC4EAE21-4B86-C24F-9064-0BF447CEA489}" presName="accent_2" presStyleCnt="0"/>
      <dgm:spPr/>
    </dgm:pt>
    <dgm:pt modelId="{33E557F6-257E-C844-9724-83781054F1B3}" type="pres">
      <dgm:prSet presAssocID="{DC4EAE21-4B86-C24F-9064-0BF447CEA489}" presName="accentRepeatNode" presStyleLbl="solidFgAcc1" presStyleIdx="1" presStyleCnt="3"/>
      <dgm:spPr/>
    </dgm:pt>
    <dgm:pt modelId="{A76789E8-F5E1-494E-ACB9-8EF8857098F3}" type="pres">
      <dgm:prSet presAssocID="{93EC0C0B-3FF0-584F-ACFE-459ADF0D2EE6}" presName="text_3" presStyleLbl="node1" presStyleIdx="2" presStyleCnt="3">
        <dgm:presLayoutVars>
          <dgm:bulletEnabled val="1"/>
        </dgm:presLayoutVars>
      </dgm:prSet>
      <dgm:spPr/>
      <dgm:t>
        <a:bodyPr/>
        <a:lstStyle/>
        <a:p>
          <a:endParaRPr lang="en-US"/>
        </a:p>
      </dgm:t>
    </dgm:pt>
    <dgm:pt modelId="{5F243112-AC0F-FD4F-8A20-8042053D089A}" type="pres">
      <dgm:prSet presAssocID="{93EC0C0B-3FF0-584F-ACFE-459ADF0D2EE6}" presName="accent_3" presStyleCnt="0"/>
      <dgm:spPr/>
    </dgm:pt>
    <dgm:pt modelId="{5067CADA-120A-9A44-A5F3-A7E7FBA7FB79}" type="pres">
      <dgm:prSet presAssocID="{93EC0C0B-3FF0-584F-ACFE-459ADF0D2EE6}" presName="accentRepeatNode" presStyleLbl="solidFgAcc1" presStyleIdx="2" presStyleCnt="3"/>
      <dgm:spPr/>
    </dgm:pt>
  </dgm:ptLst>
  <dgm:cxnLst>
    <dgm:cxn modelId="{2ACD00CD-A41D-8248-AFCB-119ED0965C0C}" srcId="{638E72D9-E01B-624F-B999-FB50428C17FE}" destId="{578A6A0C-6E08-1946-97B6-3E9671FDC902}" srcOrd="0" destOrd="0" parTransId="{C2720BFD-5EC5-1146-8F43-A2FFE8EB867D}" sibTransId="{6617635D-AF64-D746-AC7A-32D38A20ACDE}"/>
    <dgm:cxn modelId="{1FE2671F-C296-AE44-8255-9379481DF832}" srcId="{638E72D9-E01B-624F-B999-FB50428C17FE}" destId="{93EC0C0B-3FF0-584F-ACFE-459ADF0D2EE6}" srcOrd="2" destOrd="0" parTransId="{6480DA29-29A3-6E47-ACD4-641677EBCEB4}" sibTransId="{B1628896-E272-5C47-AFD6-6F1D7FAFAF8F}"/>
    <dgm:cxn modelId="{A7138D0A-C579-424A-814C-47AD4379CCF5}" type="presOf" srcId="{6617635D-AF64-D746-AC7A-32D38A20ACDE}" destId="{3364E054-221D-7D45-94D8-490A7B11614D}" srcOrd="0" destOrd="0" presId="urn:microsoft.com/office/officeart/2008/layout/VerticalCurvedList"/>
    <dgm:cxn modelId="{0CA76F67-42D6-C942-818A-F1D8277D6F3F}" type="presOf" srcId="{DC4EAE21-4B86-C24F-9064-0BF447CEA489}" destId="{BD6B2DD9-77E8-7C40-BF3B-F6357E8FC0E3}" srcOrd="0" destOrd="0" presId="urn:microsoft.com/office/officeart/2008/layout/VerticalCurvedList"/>
    <dgm:cxn modelId="{4D0E704D-32EF-CA48-A203-D18B8F7C33B6}" srcId="{638E72D9-E01B-624F-B999-FB50428C17FE}" destId="{DC4EAE21-4B86-C24F-9064-0BF447CEA489}" srcOrd="1" destOrd="0" parTransId="{51E990C2-C840-284C-BC6D-67865DD36AC7}" sibTransId="{6A254513-CE9A-3041-A96A-B77E8180533D}"/>
    <dgm:cxn modelId="{B78AD471-2CBD-AC48-B085-AD38BB90E1F4}" type="presOf" srcId="{578A6A0C-6E08-1946-97B6-3E9671FDC902}" destId="{4D785397-48FD-1840-AE7B-6D7ACAE7E2D3}" srcOrd="0" destOrd="0" presId="urn:microsoft.com/office/officeart/2008/layout/VerticalCurvedList"/>
    <dgm:cxn modelId="{E4A88AA5-5BC8-3F47-B47D-6C44C7EA7428}" type="presOf" srcId="{93EC0C0B-3FF0-584F-ACFE-459ADF0D2EE6}" destId="{A76789E8-F5E1-494E-ACB9-8EF8857098F3}" srcOrd="0" destOrd="0" presId="urn:microsoft.com/office/officeart/2008/layout/VerticalCurvedList"/>
    <dgm:cxn modelId="{620EE43E-4D0C-1D40-8C4B-AA42B4BA0E9D}" type="presOf" srcId="{638E72D9-E01B-624F-B999-FB50428C17FE}" destId="{FA742BFD-5F22-4A41-9510-DDA03CA045C0}" srcOrd="0" destOrd="0" presId="urn:microsoft.com/office/officeart/2008/layout/VerticalCurvedList"/>
    <dgm:cxn modelId="{903478E5-073E-B64A-ACEC-7BCAF9F1B8A7}" type="presParOf" srcId="{FA742BFD-5F22-4A41-9510-DDA03CA045C0}" destId="{E6FDF53D-42AB-CC4C-B217-5F095673EC8B}" srcOrd="0" destOrd="0" presId="urn:microsoft.com/office/officeart/2008/layout/VerticalCurvedList"/>
    <dgm:cxn modelId="{0A76809A-5BCE-F945-8BE9-F4B9C3865EC0}" type="presParOf" srcId="{E6FDF53D-42AB-CC4C-B217-5F095673EC8B}" destId="{30E738AA-6896-7E49-8110-0D4F5E5674F6}" srcOrd="0" destOrd="0" presId="urn:microsoft.com/office/officeart/2008/layout/VerticalCurvedList"/>
    <dgm:cxn modelId="{9F2D5F5B-D964-E043-BE26-F010B7343D97}" type="presParOf" srcId="{30E738AA-6896-7E49-8110-0D4F5E5674F6}" destId="{E8CB18C3-1A08-6A4B-8BCF-EB4B3683C56A}" srcOrd="0" destOrd="0" presId="urn:microsoft.com/office/officeart/2008/layout/VerticalCurvedList"/>
    <dgm:cxn modelId="{D9D50B62-B9C0-B04E-A9A7-7E21D06B3011}" type="presParOf" srcId="{30E738AA-6896-7E49-8110-0D4F5E5674F6}" destId="{3364E054-221D-7D45-94D8-490A7B11614D}" srcOrd="1" destOrd="0" presId="urn:microsoft.com/office/officeart/2008/layout/VerticalCurvedList"/>
    <dgm:cxn modelId="{4EFD44BB-1280-194D-B842-05C09EEBFACA}" type="presParOf" srcId="{30E738AA-6896-7E49-8110-0D4F5E5674F6}" destId="{2CB381E4-5548-C149-9FED-BFB1BD05FB1A}" srcOrd="2" destOrd="0" presId="urn:microsoft.com/office/officeart/2008/layout/VerticalCurvedList"/>
    <dgm:cxn modelId="{E757DC06-2AF2-AD48-99CC-579FCD1EB2BA}" type="presParOf" srcId="{30E738AA-6896-7E49-8110-0D4F5E5674F6}" destId="{B977005A-3A37-6444-8F70-D4DEA520C31A}" srcOrd="3" destOrd="0" presId="urn:microsoft.com/office/officeart/2008/layout/VerticalCurvedList"/>
    <dgm:cxn modelId="{70F3C103-5BB7-4440-BE6F-924B2083F266}" type="presParOf" srcId="{E6FDF53D-42AB-CC4C-B217-5F095673EC8B}" destId="{4D785397-48FD-1840-AE7B-6D7ACAE7E2D3}" srcOrd="1" destOrd="0" presId="urn:microsoft.com/office/officeart/2008/layout/VerticalCurvedList"/>
    <dgm:cxn modelId="{2A261B64-361A-C145-BBA7-FD84D4444DF2}" type="presParOf" srcId="{E6FDF53D-42AB-CC4C-B217-5F095673EC8B}" destId="{7888F401-7827-EB48-B5C2-5A654FBE4D60}" srcOrd="2" destOrd="0" presId="urn:microsoft.com/office/officeart/2008/layout/VerticalCurvedList"/>
    <dgm:cxn modelId="{4045A4F0-69C3-6445-AF83-4670373A7934}" type="presParOf" srcId="{7888F401-7827-EB48-B5C2-5A654FBE4D60}" destId="{AC295760-9885-0741-8A24-CBF8464266D0}" srcOrd="0" destOrd="0" presId="urn:microsoft.com/office/officeart/2008/layout/VerticalCurvedList"/>
    <dgm:cxn modelId="{59B62365-2F0A-A94A-8BA5-6A49A92CEB05}" type="presParOf" srcId="{E6FDF53D-42AB-CC4C-B217-5F095673EC8B}" destId="{BD6B2DD9-77E8-7C40-BF3B-F6357E8FC0E3}" srcOrd="3" destOrd="0" presId="urn:microsoft.com/office/officeart/2008/layout/VerticalCurvedList"/>
    <dgm:cxn modelId="{5202EED5-1B77-B24C-A323-9EEF246F8282}" type="presParOf" srcId="{E6FDF53D-42AB-CC4C-B217-5F095673EC8B}" destId="{E49E44F1-B8B2-7A4C-A558-B9CD95810B42}" srcOrd="4" destOrd="0" presId="urn:microsoft.com/office/officeart/2008/layout/VerticalCurvedList"/>
    <dgm:cxn modelId="{7E6C07E3-887D-1241-8C14-10784B67FF6E}" type="presParOf" srcId="{E49E44F1-B8B2-7A4C-A558-B9CD95810B42}" destId="{33E557F6-257E-C844-9724-83781054F1B3}" srcOrd="0" destOrd="0" presId="urn:microsoft.com/office/officeart/2008/layout/VerticalCurvedList"/>
    <dgm:cxn modelId="{257E3581-FA1E-F54E-9BFC-3C838CCD4706}" type="presParOf" srcId="{E6FDF53D-42AB-CC4C-B217-5F095673EC8B}" destId="{A76789E8-F5E1-494E-ACB9-8EF8857098F3}" srcOrd="5" destOrd="0" presId="urn:microsoft.com/office/officeart/2008/layout/VerticalCurvedList"/>
    <dgm:cxn modelId="{F30F9D18-B289-0747-8A0C-A81F9D7CD214}" type="presParOf" srcId="{E6FDF53D-42AB-CC4C-B217-5F095673EC8B}" destId="{5F243112-AC0F-FD4F-8A20-8042053D089A}" srcOrd="6" destOrd="0" presId="urn:microsoft.com/office/officeart/2008/layout/VerticalCurvedList"/>
    <dgm:cxn modelId="{8C87D2B5-3B99-D543-9A2B-DB103F31ED1D}" type="presParOf" srcId="{5F243112-AC0F-FD4F-8A20-8042053D089A}" destId="{5067CADA-120A-9A44-A5F3-A7E7FBA7FB7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73242406-375E-9242-86F2-FF7F07DDC6DA}">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Strong economic performance</a:t>
          </a:r>
          <a:endParaRPr lang="en-US" dirty="0"/>
        </a:p>
      </dgm:t>
    </dgm:pt>
    <dgm:pt modelId="{B946AFBF-F9D8-D243-AFD9-91583C5809D5}" type="parTrans" cxnId="{6EDD2B13-8CE4-F046-9609-06A7A9B697E8}">
      <dgm:prSet/>
      <dgm:spPr/>
      <dgm:t>
        <a:bodyPr/>
        <a:lstStyle/>
        <a:p>
          <a:endParaRPr lang="en-US"/>
        </a:p>
      </dgm:t>
    </dgm:pt>
    <dgm:pt modelId="{157877AF-9C38-8B47-81B4-5A2F8A13CC38}" type="sibTrans" cxnId="{6EDD2B13-8CE4-F046-9609-06A7A9B697E8}">
      <dgm:prSet/>
      <dgm:spPr/>
      <dgm:t>
        <a:bodyPr/>
        <a:lstStyle/>
        <a:p>
          <a:endParaRPr lang="en-US"/>
        </a:p>
      </dgm:t>
    </dgm:pt>
    <dgm:pt modelId="{E9D43F96-73D7-3E4A-8D9B-11CDDBF5539D}">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Quality of regulatory system and regulators</a:t>
          </a:r>
          <a:endParaRPr lang="en-US" dirty="0"/>
        </a:p>
      </dgm:t>
    </dgm:pt>
    <dgm:pt modelId="{F7CC1FE4-AD5A-7C4B-982A-950C48B755D5}" type="parTrans" cxnId="{FD65685B-5FA4-5E4D-A130-ED3E95A6A6EB}">
      <dgm:prSet/>
      <dgm:spPr/>
      <dgm:t>
        <a:bodyPr/>
        <a:lstStyle/>
        <a:p>
          <a:endParaRPr lang="en-US"/>
        </a:p>
      </dgm:t>
    </dgm:pt>
    <dgm:pt modelId="{A3E2EA07-3B21-C847-A5AC-8716A23DC077}" type="sibTrans" cxnId="{FD65685B-5FA4-5E4D-A130-ED3E95A6A6EB}">
      <dgm:prSet/>
      <dgm:spPr/>
      <dgm:t>
        <a:bodyPr/>
        <a:lstStyle/>
        <a:p>
          <a:endParaRPr lang="en-US"/>
        </a:p>
      </dgm:t>
    </dgm:pt>
    <dgm:pt modelId="{525949AE-06C4-0C41-807F-44196621D5F7}">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Full compliance with Basel III ahead of time</a:t>
          </a:r>
          <a:endParaRPr lang="en-US" dirty="0"/>
        </a:p>
      </dgm:t>
    </dgm:pt>
    <dgm:pt modelId="{F83802A3-4869-D949-8842-5E469D595CB4}" type="parTrans" cxnId="{54C7096A-C31F-9E43-AAD9-8AB2B596DBCF}">
      <dgm:prSet/>
      <dgm:spPr/>
      <dgm:t>
        <a:bodyPr/>
        <a:lstStyle/>
        <a:p>
          <a:endParaRPr lang="en-US"/>
        </a:p>
      </dgm:t>
    </dgm:pt>
    <dgm:pt modelId="{1940E7E2-24FC-134B-BF07-4FC207F6759E}" type="sibTrans" cxnId="{54C7096A-C31F-9E43-AAD9-8AB2B596DBCF}">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3"/>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3"/>
      <dgm:spPr/>
    </dgm:pt>
    <dgm:pt modelId="{B977005A-3A37-6444-8F70-D4DEA520C31A}" type="pres">
      <dgm:prSet presAssocID="{638E72D9-E01B-624F-B999-FB50428C17FE}" presName="dstNode" presStyleLbl="node1" presStyleIdx="0" presStyleCnt="3"/>
      <dgm:spPr/>
    </dgm:pt>
    <dgm:pt modelId="{564C3809-F59E-5B4A-8915-8E21431325A4}" type="pres">
      <dgm:prSet presAssocID="{73242406-375E-9242-86F2-FF7F07DDC6DA}" presName="text_1" presStyleLbl="node1" presStyleIdx="0" presStyleCnt="3">
        <dgm:presLayoutVars>
          <dgm:bulletEnabled val="1"/>
        </dgm:presLayoutVars>
      </dgm:prSet>
      <dgm:spPr/>
      <dgm:t>
        <a:bodyPr/>
        <a:lstStyle/>
        <a:p>
          <a:endParaRPr lang="en-US"/>
        </a:p>
      </dgm:t>
    </dgm:pt>
    <dgm:pt modelId="{2D8CF07A-00F2-6E44-B31E-6E1F765D7359}" type="pres">
      <dgm:prSet presAssocID="{73242406-375E-9242-86F2-FF7F07DDC6DA}" presName="accent_1" presStyleCnt="0"/>
      <dgm:spPr/>
    </dgm:pt>
    <dgm:pt modelId="{69B7045F-434B-F442-BACA-F79937E302CD}" type="pres">
      <dgm:prSet presAssocID="{73242406-375E-9242-86F2-FF7F07DDC6DA}" presName="accentRepeatNode" presStyleLbl="solidFgAcc1" presStyleIdx="0" presStyleCnt="3"/>
      <dgm:spPr/>
    </dgm:pt>
    <dgm:pt modelId="{28223316-8EB3-184E-A97F-65C65E4FD205}" type="pres">
      <dgm:prSet presAssocID="{E9D43F96-73D7-3E4A-8D9B-11CDDBF5539D}" presName="text_2" presStyleLbl="node1" presStyleIdx="1" presStyleCnt="3">
        <dgm:presLayoutVars>
          <dgm:bulletEnabled val="1"/>
        </dgm:presLayoutVars>
      </dgm:prSet>
      <dgm:spPr/>
      <dgm:t>
        <a:bodyPr/>
        <a:lstStyle/>
        <a:p>
          <a:endParaRPr lang="en-US"/>
        </a:p>
      </dgm:t>
    </dgm:pt>
    <dgm:pt modelId="{ACF70E06-900E-974F-B3DF-EA68557F9A64}" type="pres">
      <dgm:prSet presAssocID="{E9D43F96-73D7-3E4A-8D9B-11CDDBF5539D}" presName="accent_2" presStyleCnt="0"/>
      <dgm:spPr/>
    </dgm:pt>
    <dgm:pt modelId="{7C233A80-3C0A-504E-AA38-7F17D8585B39}" type="pres">
      <dgm:prSet presAssocID="{E9D43F96-73D7-3E4A-8D9B-11CDDBF5539D}" presName="accentRepeatNode" presStyleLbl="solidFgAcc1" presStyleIdx="1" presStyleCnt="3"/>
      <dgm:spPr/>
    </dgm:pt>
    <dgm:pt modelId="{DAD306AC-3907-9441-A6AB-B178B177C103}" type="pres">
      <dgm:prSet presAssocID="{525949AE-06C4-0C41-807F-44196621D5F7}" presName="text_3" presStyleLbl="node1" presStyleIdx="2" presStyleCnt="3">
        <dgm:presLayoutVars>
          <dgm:bulletEnabled val="1"/>
        </dgm:presLayoutVars>
      </dgm:prSet>
      <dgm:spPr/>
      <dgm:t>
        <a:bodyPr/>
        <a:lstStyle/>
        <a:p>
          <a:endParaRPr lang="fr-FR"/>
        </a:p>
      </dgm:t>
    </dgm:pt>
    <dgm:pt modelId="{942F8A4E-82BB-1040-A5BE-CEDE30647AF6}" type="pres">
      <dgm:prSet presAssocID="{525949AE-06C4-0C41-807F-44196621D5F7}" presName="accent_3" presStyleCnt="0"/>
      <dgm:spPr/>
    </dgm:pt>
    <dgm:pt modelId="{A8753E35-87CB-1F4D-B5F3-C1C3CB2CCCA7}" type="pres">
      <dgm:prSet presAssocID="{525949AE-06C4-0C41-807F-44196621D5F7}" presName="accentRepeatNode" presStyleLbl="solidFgAcc1" presStyleIdx="2" presStyleCnt="3"/>
      <dgm:spPr/>
    </dgm:pt>
  </dgm:ptLst>
  <dgm:cxnLst>
    <dgm:cxn modelId="{DD0F7BF5-116D-B94C-9FFC-1796E239C21E}" type="presOf" srcId="{73242406-375E-9242-86F2-FF7F07DDC6DA}" destId="{564C3809-F59E-5B4A-8915-8E21431325A4}" srcOrd="0" destOrd="0" presId="urn:microsoft.com/office/officeart/2008/layout/VerticalCurvedList"/>
    <dgm:cxn modelId="{92C179B8-CEB6-2347-B0C5-5B7D9F89783A}" type="presOf" srcId="{638E72D9-E01B-624F-B999-FB50428C17FE}" destId="{FA742BFD-5F22-4A41-9510-DDA03CA045C0}" srcOrd="0" destOrd="0" presId="urn:microsoft.com/office/officeart/2008/layout/VerticalCurvedList"/>
    <dgm:cxn modelId="{C90F1AF3-BD0F-4841-B4DD-86840BDB26D0}" type="presOf" srcId="{525949AE-06C4-0C41-807F-44196621D5F7}" destId="{DAD306AC-3907-9441-A6AB-B178B177C103}" srcOrd="0" destOrd="0" presId="urn:microsoft.com/office/officeart/2008/layout/VerticalCurvedList"/>
    <dgm:cxn modelId="{CFDA23BB-16D6-864E-8A4F-5FB540B80234}" type="presOf" srcId="{157877AF-9C38-8B47-81B4-5A2F8A13CC38}" destId="{3364E054-221D-7D45-94D8-490A7B11614D}" srcOrd="0" destOrd="0" presId="urn:microsoft.com/office/officeart/2008/layout/VerticalCurvedList"/>
    <dgm:cxn modelId="{6EDD2B13-8CE4-F046-9609-06A7A9B697E8}" srcId="{638E72D9-E01B-624F-B999-FB50428C17FE}" destId="{73242406-375E-9242-86F2-FF7F07DDC6DA}" srcOrd="0" destOrd="0" parTransId="{B946AFBF-F9D8-D243-AFD9-91583C5809D5}" sibTransId="{157877AF-9C38-8B47-81B4-5A2F8A13CC38}"/>
    <dgm:cxn modelId="{FD65685B-5FA4-5E4D-A130-ED3E95A6A6EB}" srcId="{638E72D9-E01B-624F-B999-FB50428C17FE}" destId="{E9D43F96-73D7-3E4A-8D9B-11CDDBF5539D}" srcOrd="1" destOrd="0" parTransId="{F7CC1FE4-AD5A-7C4B-982A-950C48B755D5}" sibTransId="{A3E2EA07-3B21-C847-A5AC-8716A23DC077}"/>
    <dgm:cxn modelId="{A2279430-BF3A-B544-9B54-99B2D1190EE6}" type="presOf" srcId="{E9D43F96-73D7-3E4A-8D9B-11CDDBF5539D}" destId="{28223316-8EB3-184E-A97F-65C65E4FD205}" srcOrd="0" destOrd="0" presId="urn:microsoft.com/office/officeart/2008/layout/VerticalCurvedList"/>
    <dgm:cxn modelId="{54C7096A-C31F-9E43-AAD9-8AB2B596DBCF}" srcId="{638E72D9-E01B-624F-B999-FB50428C17FE}" destId="{525949AE-06C4-0C41-807F-44196621D5F7}" srcOrd="2" destOrd="0" parTransId="{F83802A3-4869-D949-8842-5E469D595CB4}" sibTransId="{1940E7E2-24FC-134B-BF07-4FC207F6759E}"/>
    <dgm:cxn modelId="{F3D9F5D6-8C8F-BE44-BDA9-A1AB10D1BC7F}" type="presParOf" srcId="{FA742BFD-5F22-4A41-9510-DDA03CA045C0}" destId="{E6FDF53D-42AB-CC4C-B217-5F095673EC8B}" srcOrd="0" destOrd="0" presId="urn:microsoft.com/office/officeart/2008/layout/VerticalCurvedList"/>
    <dgm:cxn modelId="{86BE9566-9D3B-1F4D-BEF6-63FF0F3F6EFB}" type="presParOf" srcId="{E6FDF53D-42AB-CC4C-B217-5F095673EC8B}" destId="{30E738AA-6896-7E49-8110-0D4F5E5674F6}" srcOrd="0" destOrd="0" presId="urn:microsoft.com/office/officeart/2008/layout/VerticalCurvedList"/>
    <dgm:cxn modelId="{63A51A03-22F7-3445-9820-9A8235A9E175}" type="presParOf" srcId="{30E738AA-6896-7E49-8110-0D4F5E5674F6}" destId="{E8CB18C3-1A08-6A4B-8BCF-EB4B3683C56A}" srcOrd="0" destOrd="0" presId="urn:microsoft.com/office/officeart/2008/layout/VerticalCurvedList"/>
    <dgm:cxn modelId="{F88D505E-5A58-864E-9C68-6AE7F23C8FD4}" type="presParOf" srcId="{30E738AA-6896-7E49-8110-0D4F5E5674F6}" destId="{3364E054-221D-7D45-94D8-490A7B11614D}" srcOrd="1" destOrd="0" presId="urn:microsoft.com/office/officeart/2008/layout/VerticalCurvedList"/>
    <dgm:cxn modelId="{11C5893B-5298-6841-8DEE-5CA386E81097}" type="presParOf" srcId="{30E738AA-6896-7E49-8110-0D4F5E5674F6}" destId="{2CB381E4-5548-C149-9FED-BFB1BD05FB1A}" srcOrd="2" destOrd="0" presId="urn:microsoft.com/office/officeart/2008/layout/VerticalCurvedList"/>
    <dgm:cxn modelId="{42C3F647-779C-1941-A638-A09151CC4F3A}" type="presParOf" srcId="{30E738AA-6896-7E49-8110-0D4F5E5674F6}" destId="{B977005A-3A37-6444-8F70-D4DEA520C31A}" srcOrd="3" destOrd="0" presId="urn:microsoft.com/office/officeart/2008/layout/VerticalCurvedList"/>
    <dgm:cxn modelId="{7DEF64C8-A8A3-A64C-8734-557116AEA719}" type="presParOf" srcId="{E6FDF53D-42AB-CC4C-B217-5F095673EC8B}" destId="{564C3809-F59E-5B4A-8915-8E21431325A4}" srcOrd="1" destOrd="0" presId="urn:microsoft.com/office/officeart/2008/layout/VerticalCurvedList"/>
    <dgm:cxn modelId="{F16A0FCF-2F1C-5C47-822E-F33704DE5D50}" type="presParOf" srcId="{E6FDF53D-42AB-CC4C-B217-5F095673EC8B}" destId="{2D8CF07A-00F2-6E44-B31E-6E1F765D7359}" srcOrd="2" destOrd="0" presId="urn:microsoft.com/office/officeart/2008/layout/VerticalCurvedList"/>
    <dgm:cxn modelId="{9A4214CE-F89E-2F4C-AF4F-0EA2787185DA}" type="presParOf" srcId="{2D8CF07A-00F2-6E44-B31E-6E1F765D7359}" destId="{69B7045F-434B-F442-BACA-F79937E302CD}" srcOrd="0" destOrd="0" presId="urn:microsoft.com/office/officeart/2008/layout/VerticalCurvedList"/>
    <dgm:cxn modelId="{9341B79E-5900-C541-BC2E-3C183E6DFAD7}" type="presParOf" srcId="{E6FDF53D-42AB-CC4C-B217-5F095673EC8B}" destId="{28223316-8EB3-184E-A97F-65C65E4FD205}" srcOrd="3" destOrd="0" presId="urn:microsoft.com/office/officeart/2008/layout/VerticalCurvedList"/>
    <dgm:cxn modelId="{1EBCB14D-B891-2441-85DD-45599CFD77EF}" type="presParOf" srcId="{E6FDF53D-42AB-CC4C-B217-5F095673EC8B}" destId="{ACF70E06-900E-974F-B3DF-EA68557F9A64}" srcOrd="4" destOrd="0" presId="urn:microsoft.com/office/officeart/2008/layout/VerticalCurvedList"/>
    <dgm:cxn modelId="{53799956-C785-A94B-955A-5389BD20ED97}" type="presParOf" srcId="{ACF70E06-900E-974F-B3DF-EA68557F9A64}" destId="{7C233A80-3C0A-504E-AA38-7F17D8585B39}" srcOrd="0" destOrd="0" presId="urn:microsoft.com/office/officeart/2008/layout/VerticalCurvedList"/>
    <dgm:cxn modelId="{AD195FBB-FB2F-F344-AC89-709125EF7E9D}" type="presParOf" srcId="{E6FDF53D-42AB-CC4C-B217-5F095673EC8B}" destId="{DAD306AC-3907-9441-A6AB-B178B177C103}" srcOrd="5" destOrd="0" presId="urn:microsoft.com/office/officeart/2008/layout/VerticalCurvedList"/>
    <dgm:cxn modelId="{05868F3A-C7B8-844F-9518-56C2D828D1D9}" type="presParOf" srcId="{E6FDF53D-42AB-CC4C-B217-5F095673EC8B}" destId="{942F8A4E-82BB-1040-A5BE-CEDE30647AF6}" srcOrd="6" destOrd="0" presId="urn:microsoft.com/office/officeart/2008/layout/VerticalCurvedList"/>
    <dgm:cxn modelId="{8AB07410-2BAC-2A41-8A20-6EFA056F4757}" type="presParOf" srcId="{942F8A4E-82BB-1040-A5BE-CEDE30647AF6}" destId="{A8753E35-87CB-1F4D-B5F3-C1C3CB2CCCA7}"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329372-DA44-034D-894F-0E902D6F172C}" type="doc">
      <dgm:prSet loTypeId="urn:microsoft.com/office/officeart/2005/8/layout/venn3" loCatId="" qsTypeId="urn:microsoft.com/office/officeart/2005/8/quickstyle/simple1" qsCatId="simple" csTypeId="urn:microsoft.com/office/officeart/2005/8/colors/colorful1#1" csCatId="colorful" phldr="1"/>
      <dgm:spPr/>
      <dgm:t>
        <a:bodyPr/>
        <a:lstStyle/>
        <a:p>
          <a:endParaRPr lang="en-US"/>
        </a:p>
      </dgm:t>
    </dgm:pt>
    <dgm:pt modelId="{71A5097D-08EC-574C-96A6-7F8B321957B9}">
      <dgm:prSet phldrT="[Text]"/>
      <dgm:spPr/>
      <dgm:t>
        <a:bodyPr/>
        <a:lstStyle/>
        <a:p>
          <a:r>
            <a:rPr lang="en-US" dirty="0" smtClean="0"/>
            <a:t>Canadian Banking System</a:t>
          </a:r>
          <a:endParaRPr lang="en-US" dirty="0"/>
        </a:p>
      </dgm:t>
    </dgm:pt>
    <dgm:pt modelId="{F6C1E82F-5658-DB49-8EB0-A8E52F897F78}" type="parTrans" cxnId="{002B3C37-8975-C940-815C-AD567560C6ED}">
      <dgm:prSet/>
      <dgm:spPr/>
      <dgm:t>
        <a:bodyPr/>
        <a:lstStyle/>
        <a:p>
          <a:endParaRPr lang="en-US"/>
        </a:p>
      </dgm:t>
    </dgm:pt>
    <dgm:pt modelId="{CB9438B9-2BC0-7C40-92DF-22D839F568B7}" type="sibTrans" cxnId="{002B3C37-8975-C940-815C-AD567560C6ED}">
      <dgm:prSet/>
      <dgm:spPr/>
      <dgm:t>
        <a:bodyPr/>
        <a:lstStyle/>
        <a:p>
          <a:endParaRPr lang="en-US"/>
        </a:p>
      </dgm:t>
    </dgm:pt>
    <dgm:pt modelId="{47EB1E9E-78F6-BD42-9EF8-A1E2A75A8065}">
      <dgm:prSet phldrT="[Text]"/>
      <dgm:spPr/>
      <dgm:t>
        <a:bodyPr/>
        <a:lstStyle/>
        <a:p>
          <a:r>
            <a:rPr lang="en-US" dirty="0" smtClean="0"/>
            <a:t>Canadian Market-Based Finance Sector</a:t>
          </a:r>
          <a:endParaRPr lang="en-US" dirty="0"/>
        </a:p>
      </dgm:t>
    </dgm:pt>
    <dgm:pt modelId="{81290547-4A6A-B04E-8AA1-FD7DDA9EB298}" type="parTrans" cxnId="{477671CD-066F-924F-9E43-5CC91BFF8466}">
      <dgm:prSet/>
      <dgm:spPr/>
      <dgm:t>
        <a:bodyPr/>
        <a:lstStyle/>
        <a:p>
          <a:endParaRPr lang="en-US"/>
        </a:p>
      </dgm:t>
    </dgm:pt>
    <dgm:pt modelId="{D9275B89-AF92-2948-BC82-57A4432ECE98}" type="sibTrans" cxnId="{477671CD-066F-924F-9E43-5CC91BFF8466}">
      <dgm:prSet/>
      <dgm:spPr/>
      <dgm:t>
        <a:bodyPr/>
        <a:lstStyle/>
        <a:p>
          <a:endParaRPr lang="en-US"/>
        </a:p>
      </dgm:t>
    </dgm:pt>
    <dgm:pt modelId="{821741D4-4C86-BA42-B9C3-2D296A8FFD6E}">
      <dgm:prSet phldrT="[Text]"/>
      <dgm:spPr/>
      <dgm:t>
        <a:bodyPr/>
        <a:lstStyle/>
        <a:p>
          <a:r>
            <a:rPr lang="en-US" dirty="0" smtClean="0"/>
            <a:t>Financial Regulation Proactivity</a:t>
          </a:r>
          <a:endParaRPr lang="en-US" dirty="0"/>
        </a:p>
      </dgm:t>
    </dgm:pt>
    <dgm:pt modelId="{C31A1CF8-EF3C-7F4D-9A4A-2A844FABB1F1}" type="parTrans" cxnId="{7B7A489E-02D9-C747-9248-BB22D11517AE}">
      <dgm:prSet/>
      <dgm:spPr/>
      <dgm:t>
        <a:bodyPr/>
        <a:lstStyle/>
        <a:p>
          <a:endParaRPr lang="en-US"/>
        </a:p>
      </dgm:t>
    </dgm:pt>
    <dgm:pt modelId="{D0886DCA-462A-724E-91FC-369B56221CF2}" type="sibTrans" cxnId="{7B7A489E-02D9-C747-9248-BB22D11517AE}">
      <dgm:prSet/>
      <dgm:spPr/>
      <dgm:t>
        <a:bodyPr/>
        <a:lstStyle/>
        <a:p>
          <a:endParaRPr lang="en-US"/>
        </a:p>
      </dgm:t>
    </dgm:pt>
    <dgm:pt modelId="{CC511704-ED4C-A540-933D-F2BD45ABE2BF}">
      <dgm:prSet phldrT="[Text]"/>
      <dgm:spPr/>
      <dgm:t>
        <a:bodyPr/>
        <a:lstStyle/>
        <a:p>
          <a:r>
            <a:rPr lang="en-CA" dirty="0" smtClean="0"/>
            <a:t>Securitization Transactions</a:t>
          </a:r>
          <a:endParaRPr lang="en-US" dirty="0"/>
        </a:p>
      </dgm:t>
    </dgm:pt>
    <dgm:pt modelId="{173D17DD-DEA5-6443-A0BB-DFA422E68D85}" type="parTrans" cxnId="{D7A353A2-35B8-054F-B9A5-7C420D65B8B7}">
      <dgm:prSet/>
      <dgm:spPr/>
      <dgm:t>
        <a:bodyPr/>
        <a:lstStyle/>
        <a:p>
          <a:endParaRPr lang="en-US"/>
        </a:p>
      </dgm:t>
    </dgm:pt>
    <dgm:pt modelId="{8D896B5F-FCCD-6D43-A8AC-4B60C0DE08E8}" type="sibTrans" cxnId="{D7A353A2-35B8-054F-B9A5-7C420D65B8B7}">
      <dgm:prSet/>
      <dgm:spPr/>
      <dgm:t>
        <a:bodyPr/>
        <a:lstStyle/>
        <a:p>
          <a:endParaRPr lang="en-US"/>
        </a:p>
      </dgm:t>
    </dgm:pt>
    <dgm:pt modelId="{152E98F3-BB25-F044-A69B-9C0AE2FC1955}" type="pres">
      <dgm:prSet presAssocID="{E6329372-DA44-034D-894F-0E902D6F172C}" presName="Name0" presStyleCnt="0">
        <dgm:presLayoutVars>
          <dgm:dir/>
          <dgm:resizeHandles val="exact"/>
        </dgm:presLayoutVars>
      </dgm:prSet>
      <dgm:spPr/>
      <dgm:t>
        <a:bodyPr/>
        <a:lstStyle/>
        <a:p>
          <a:endParaRPr lang="fr-FR"/>
        </a:p>
      </dgm:t>
    </dgm:pt>
    <dgm:pt modelId="{ABD863BA-E707-A544-8FCE-77E0737F9B5C}" type="pres">
      <dgm:prSet presAssocID="{71A5097D-08EC-574C-96A6-7F8B321957B9}" presName="Name5" presStyleLbl="vennNode1" presStyleIdx="0" presStyleCnt="4">
        <dgm:presLayoutVars>
          <dgm:bulletEnabled val="1"/>
        </dgm:presLayoutVars>
      </dgm:prSet>
      <dgm:spPr/>
      <dgm:t>
        <a:bodyPr/>
        <a:lstStyle/>
        <a:p>
          <a:endParaRPr lang="en-US"/>
        </a:p>
      </dgm:t>
    </dgm:pt>
    <dgm:pt modelId="{50AFCE1F-A019-2840-B247-039B2F8B3F27}" type="pres">
      <dgm:prSet presAssocID="{CB9438B9-2BC0-7C40-92DF-22D839F568B7}" presName="space" presStyleCnt="0"/>
      <dgm:spPr/>
    </dgm:pt>
    <dgm:pt modelId="{7E98709B-5C79-3243-BE70-9589F8AA187B}" type="pres">
      <dgm:prSet presAssocID="{47EB1E9E-78F6-BD42-9EF8-A1E2A75A8065}" presName="Name5" presStyleLbl="vennNode1" presStyleIdx="1" presStyleCnt="4">
        <dgm:presLayoutVars>
          <dgm:bulletEnabled val="1"/>
        </dgm:presLayoutVars>
      </dgm:prSet>
      <dgm:spPr/>
      <dgm:t>
        <a:bodyPr/>
        <a:lstStyle/>
        <a:p>
          <a:endParaRPr lang="en-US"/>
        </a:p>
      </dgm:t>
    </dgm:pt>
    <dgm:pt modelId="{FE60F62D-EF05-CE4C-9BDA-DE28B0857CF9}" type="pres">
      <dgm:prSet presAssocID="{D9275B89-AF92-2948-BC82-57A4432ECE98}" presName="space" presStyleCnt="0"/>
      <dgm:spPr/>
    </dgm:pt>
    <dgm:pt modelId="{9ED68C29-493E-CE4A-9099-C7DA82691DAF}" type="pres">
      <dgm:prSet presAssocID="{821741D4-4C86-BA42-B9C3-2D296A8FFD6E}" presName="Name5" presStyleLbl="vennNode1" presStyleIdx="2" presStyleCnt="4">
        <dgm:presLayoutVars>
          <dgm:bulletEnabled val="1"/>
        </dgm:presLayoutVars>
      </dgm:prSet>
      <dgm:spPr/>
      <dgm:t>
        <a:bodyPr/>
        <a:lstStyle/>
        <a:p>
          <a:endParaRPr lang="en-US"/>
        </a:p>
      </dgm:t>
    </dgm:pt>
    <dgm:pt modelId="{40703B10-F02B-C548-B582-ED56C5BEDF39}" type="pres">
      <dgm:prSet presAssocID="{D0886DCA-462A-724E-91FC-369B56221CF2}" presName="space" presStyleCnt="0"/>
      <dgm:spPr/>
    </dgm:pt>
    <dgm:pt modelId="{A74E1208-8A46-7644-94B2-8B37F2CF1C4F}" type="pres">
      <dgm:prSet presAssocID="{CC511704-ED4C-A540-933D-F2BD45ABE2BF}" presName="Name5" presStyleLbl="vennNode1" presStyleIdx="3" presStyleCnt="4">
        <dgm:presLayoutVars>
          <dgm:bulletEnabled val="1"/>
        </dgm:presLayoutVars>
      </dgm:prSet>
      <dgm:spPr/>
      <dgm:t>
        <a:bodyPr/>
        <a:lstStyle/>
        <a:p>
          <a:endParaRPr lang="en-US"/>
        </a:p>
      </dgm:t>
    </dgm:pt>
  </dgm:ptLst>
  <dgm:cxnLst>
    <dgm:cxn modelId="{7B7A489E-02D9-C747-9248-BB22D11517AE}" srcId="{E6329372-DA44-034D-894F-0E902D6F172C}" destId="{821741D4-4C86-BA42-B9C3-2D296A8FFD6E}" srcOrd="2" destOrd="0" parTransId="{C31A1CF8-EF3C-7F4D-9A4A-2A844FABB1F1}" sibTransId="{D0886DCA-462A-724E-91FC-369B56221CF2}"/>
    <dgm:cxn modelId="{D7A353A2-35B8-054F-B9A5-7C420D65B8B7}" srcId="{E6329372-DA44-034D-894F-0E902D6F172C}" destId="{CC511704-ED4C-A540-933D-F2BD45ABE2BF}" srcOrd="3" destOrd="0" parTransId="{173D17DD-DEA5-6443-A0BB-DFA422E68D85}" sibTransId="{8D896B5F-FCCD-6D43-A8AC-4B60C0DE08E8}"/>
    <dgm:cxn modelId="{477671CD-066F-924F-9E43-5CC91BFF8466}" srcId="{E6329372-DA44-034D-894F-0E902D6F172C}" destId="{47EB1E9E-78F6-BD42-9EF8-A1E2A75A8065}" srcOrd="1" destOrd="0" parTransId="{81290547-4A6A-B04E-8AA1-FD7DDA9EB298}" sibTransId="{D9275B89-AF92-2948-BC82-57A4432ECE98}"/>
    <dgm:cxn modelId="{2A8C00E0-ED98-6642-A344-D7D4B9127982}" type="presOf" srcId="{CC511704-ED4C-A540-933D-F2BD45ABE2BF}" destId="{A74E1208-8A46-7644-94B2-8B37F2CF1C4F}" srcOrd="0" destOrd="0" presId="urn:microsoft.com/office/officeart/2005/8/layout/venn3"/>
    <dgm:cxn modelId="{8B3DA47D-CC42-F446-B7AD-C0B284539388}" type="presOf" srcId="{71A5097D-08EC-574C-96A6-7F8B321957B9}" destId="{ABD863BA-E707-A544-8FCE-77E0737F9B5C}" srcOrd="0" destOrd="0" presId="urn:microsoft.com/office/officeart/2005/8/layout/venn3"/>
    <dgm:cxn modelId="{099D7952-D353-F04B-B502-114B359BA00A}" type="presOf" srcId="{E6329372-DA44-034D-894F-0E902D6F172C}" destId="{152E98F3-BB25-F044-A69B-9C0AE2FC1955}" srcOrd="0" destOrd="0" presId="urn:microsoft.com/office/officeart/2005/8/layout/venn3"/>
    <dgm:cxn modelId="{9DAFE1B5-42A8-5C4D-87FD-78B87BF80655}" type="presOf" srcId="{47EB1E9E-78F6-BD42-9EF8-A1E2A75A8065}" destId="{7E98709B-5C79-3243-BE70-9589F8AA187B}" srcOrd="0" destOrd="0" presId="urn:microsoft.com/office/officeart/2005/8/layout/venn3"/>
    <dgm:cxn modelId="{002B3C37-8975-C940-815C-AD567560C6ED}" srcId="{E6329372-DA44-034D-894F-0E902D6F172C}" destId="{71A5097D-08EC-574C-96A6-7F8B321957B9}" srcOrd="0" destOrd="0" parTransId="{F6C1E82F-5658-DB49-8EB0-A8E52F897F78}" sibTransId="{CB9438B9-2BC0-7C40-92DF-22D839F568B7}"/>
    <dgm:cxn modelId="{151541F8-4D3D-9F4B-9E18-90BFD4DBC549}" type="presOf" srcId="{821741D4-4C86-BA42-B9C3-2D296A8FFD6E}" destId="{9ED68C29-493E-CE4A-9099-C7DA82691DAF}" srcOrd="0" destOrd="0" presId="urn:microsoft.com/office/officeart/2005/8/layout/venn3"/>
    <dgm:cxn modelId="{0D71062C-B8F6-E944-9F0E-3723B2268A9E}" type="presParOf" srcId="{152E98F3-BB25-F044-A69B-9C0AE2FC1955}" destId="{ABD863BA-E707-A544-8FCE-77E0737F9B5C}" srcOrd="0" destOrd="0" presId="urn:microsoft.com/office/officeart/2005/8/layout/venn3"/>
    <dgm:cxn modelId="{D7063913-20D0-E245-B7AA-5CAAB40A4441}" type="presParOf" srcId="{152E98F3-BB25-F044-A69B-9C0AE2FC1955}" destId="{50AFCE1F-A019-2840-B247-039B2F8B3F27}" srcOrd="1" destOrd="0" presId="urn:microsoft.com/office/officeart/2005/8/layout/venn3"/>
    <dgm:cxn modelId="{32DB0C94-5537-5E4A-9C05-883B9AB6D4EC}" type="presParOf" srcId="{152E98F3-BB25-F044-A69B-9C0AE2FC1955}" destId="{7E98709B-5C79-3243-BE70-9589F8AA187B}" srcOrd="2" destOrd="0" presId="urn:microsoft.com/office/officeart/2005/8/layout/venn3"/>
    <dgm:cxn modelId="{C674A15D-407D-A149-9494-4B4C4EA4C3BA}" type="presParOf" srcId="{152E98F3-BB25-F044-A69B-9C0AE2FC1955}" destId="{FE60F62D-EF05-CE4C-9BDA-DE28B0857CF9}" srcOrd="3" destOrd="0" presId="urn:microsoft.com/office/officeart/2005/8/layout/venn3"/>
    <dgm:cxn modelId="{C46E3C05-7F89-AC40-8EBE-E482BD3D73A2}" type="presParOf" srcId="{152E98F3-BB25-F044-A69B-9C0AE2FC1955}" destId="{9ED68C29-493E-CE4A-9099-C7DA82691DAF}" srcOrd="4" destOrd="0" presId="urn:microsoft.com/office/officeart/2005/8/layout/venn3"/>
    <dgm:cxn modelId="{8B619DED-6F58-764F-8819-5A510A11F38E}" type="presParOf" srcId="{152E98F3-BB25-F044-A69B-9C0AE2FC1955}" destId="{40703B10-F02B-C548-B582-ED56C5BEDF39}" srcOrd="5" destOrd="0" presId="urn:microsoft.com/office/officeart/2005/8/layout/venn3"/>
    <dgm:cxn modelId="{881EC605-773B-9C41-89B8-A2BD194CC592}" type="presParOf" srcId="{152E98F3-BB25-F044-A69B-9C0AE2FC1955}" destId="{A74E1208-8A46-7644-94B2-8B37F2CF1C4F}"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73242406-375E-9242-86F2-FF7F07DDC6DA}">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Concentration: Big Five absorbed many sources of systemic risk through time</a:t>
          </a:r>
          <a:endParaRPr lang="en-US" dirty="0"/>
        </a:p>
      </dgm:t>
    </dgm:pt>
    <dgm:pt modelId="{B946AFBF-F9D8-D243-AFD9-91583C5809D5}" type="parTrans" cxnId="{6EDD2B13-8CE4-F046-9609-06A7A9B697E8}">
      <dgm:prSet/>
      <dgm:spPr/>
      <dgm:t>
        <a:bodyPr/>
        <a:lstStyle/>
        <a:p>
          <a:endParaRPr lang="en-US"/>
        </a:p>
      </dgm:t>
    </dgm:pt>
    <dgm:pt modelId="{157877AF-9C38-8B47-81B4-5A2F8A13CC38}" type="sibTrans" cxnId="{6EDD2B13-8CE4-F046-9609-06A7A9B697E8}">
      <dgm:prSet/>
      <dgm:spPr/>
      <dgm:t>
        <a:bodyPr/>
        <a:lstStyle/>
        <a:p>
          <a:endParaRPr lang="en-US"/>
        </a:p>
      </dgm:t>
    </dgm:pt>
    <dgm:pt modelId="{E9D43F96-73D7-3E4A-8D9B-11CDDBF5539D}">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Risk kept under the “regulatory umbrella” and tight enforcement of regulations by OSFI</a:t>
          </a:r>
          <a:endParaRPr lang="en-US" dirty="0"/>
        </a:p>
      </dgm:t>
    </dgm:pt>
    <dgm:pt modelId="{F7CC1FE4-AD5A-7C4B-982A-950C48B755D5}" type="parTrans" cxnId="{FD65685B-5FA4-5E4D-A130-ED3E95A6A6EB}">
      <dgm:prSet/>
      <dgm:spPr/>
      <dgm:t>
        <a:bodyPr/>
        <a:lstStyle/>
        <a:p>
          <a:endParaRPr lang="en-US"/>
        </a:p>
      </dgm:t>
    </dgm:pt>
    <dgm:pt modelId="{A3E2EA07-3B21-C847-A5AC-8716A23DC077}" type="sibTrans" cxnId="{FD65685B-5FA4-5E4D-A130-ED3E95A6A6EB}">
      <dgm:prSet/>
      <dgm:spPr/>
      <dgm:t>
        <a:bodyPr/>
        <a:lstStyle/>
        <a:p>
          <a:endParaRPr lang="en-US"/>
        </a:p>
      </dgm:t>
    </dgm:pt>
    <dgm:pt modelId="{525949AE-06C4-0C41-807F-44196621D5F7}">
      <dgm:prSet phldrT="[Text]">
        <dgm:style>
          <a:lnRef idx="2">
            <a:schemeClr val="accent2"/>
          </a:lnRef>
          <a:fillRef idx="1">
            <a:schemeClr val="lt1"/>
          </a:fillRef>
          <a:effectRef idx="0">
            <a:schemeClr val="accent2"/>
          </a:effectRef>
          <a:fontRef idx="minor">
            <a:schemeClr val="dk1"/>
          </a:fontRef>
        </dgm:style>
      </dgm:prSet>
      <dgm:spPr/>
      <dgm:t>
        <a:bodyPr/>
        <a:lstStyle/>
        <a:p>
          <a:r>
            <a:rPr lang="en-US" dirty="0" smtClean="0"/>
            <a:t>Less </a:t>
          </a:r>
          <a:r>
            <a:rPr lang="en-CA" dirty="0" smtClean="0"/>
            <a:t>non-bank financial intermediaries than in the EU</a:t>
          </a:r>
          <a:endParaRPr lang="en-US" dirty="0"/>
        </a:p>
      </dgm:t>
    </dgm:pt>
    <dgm:pt modelId="{F83802A3-4869-D949-8842-5E469D595CB4}" type="parTrans" cxnId="{54C7096A-C31F-9E43-AAD9-8AB2B596DBCF}">
      <dgm:prSet/>
      <dgm:spPr/>
      <dgm:t>
        <a:bodyPr/>
        <a:lstStyle/>
        <a:p>
          <a:endParaRPr lang="en-US"/>
        </a:p>
      </dgm:t>
    </dgm:pt>
    <dgm:pt modelId="{1940E7E2-24FC-134B-BF07-4FC207F6759E}" type="sibTrans" cxnId="{54C7096A-C31F-9E43-AAD9-8AB2B596DBCF}">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3"/>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3"/>
      <dgm:spPr/>
    </dgm:pt>
    <dgm:pt modelId="{B977005A-3A37-6444-8F70-D4DEA520C31A}" type="pres">
      <dgm:prSet presAssocID="{638E72D9-E01B-624F-B999-FB50428C17FE}" presName="dstNode" presStyleLbl="node1" presStyleIdx="0" presStyleCnt="3"/>
      <dgm:spPr/>
    </dgm:pt>
    <dgm:pt modelId="{564C3809-F59E-5B4A-8915-8E21431325A4}" type="pres">
      <dgm:prSet presAssocID="{73242406-375E-9242-86F2-FF7F07DDC6DA}" presName="text_1" presStyleLbl="node1" presStyleIdx="0" presStyleCnt="3">
        <dgm:presLayoutVars>
          <dgm:bulletEnabled val="1"/>
        </dgm:presLayoutVars>
      </dgm:prSet>
      <dgm:spPr/>
      <dgm:t>
        <a:bodyPr/>
        <a:lstStyle/>
        <a:p>
          <a:endParaRPr lang="en-US"/>
        </a:p>
      </dgm:t>
    </dgm:pt>
    <dgm:pt modelId="{2D8CF07A-00F2-6E44-B31E-6E1F765D7359}" type="pres">
      <dgm:prSet presAssocID="{73242406-375E-9242-86F2-FF7F07DDC6DA}" presName="accent_1" presStyleCnt="0"/>
      <dgm:spPr/>
    </dgm:pt>
    <dgm:pt modelId="{69B7045F-434B-F442-BACA-F79937E302CD}" type="pres">
      <dgm:prSet presAssocID="{73242406-375E-9242-86F2-FF7F07DDC6DA}" presName="accentRepeatNode" presStyleLbl="solidFgAcc1" presStyleIdx="0" presStyleCnt="3"/>
      <dgm:spPr/>
    </dgm:pt>
    <dgm:pt modelId="{28223316-8EB3-184E-A97F-65C65E4FD205}" type="pres">
      <dgm:prSet presAssocID="{E9D43F96-73D7-3E4A-8D9B-11CDDBF5539D}" presName="text_2" presStyleLbl="node1" presStyleIdx="1" presStyleCnt="3">
        <dgm:presLayoutVars>
          <dgm:bulletEnabled val="1"/>
        </dgm:presLayoutVars>
      </dgm:prSet>
      <dgm:spPr/>
      <dgm:t>
        <a:bodyPr/>
        <a:lstStyle/>
        <a:p>
          <a:endParaRPr lang="en-US"/>
        </a:p>
      </dgm:t>
    </dgm:pt>
    <dgm:pt modelId="{ACF70E06-900E-974F-B3DF-EA68557F9A64}" type="pres">
      <dgm:prSet presAssocID="{E9D43F96-73D7-3E4A-8D9B-11CDDBF5539D}" presName="accent_2" presStyleCnt="0"/>
      <dgm:spPr/>
    </dgm:pt>
    <dgm:pt modelId="{7C233A80-3C0A-504E-AA38-7F17D8585B39}" type="pres">
      <dgm:prSet presAssocID="{E9D43F96-73D7-3E4A-8D9B-11CDDBF5539D}" presName="accentRepeatNode" presStyleLbl="solidFgAcc1" presStyleIdx="1" presStyleCnt="3"/>
      <dgm:spPr/>
    </dgm:pt>
    <dgm:pt modelId="{DAD306AC-3907-9441-A6AB-B178B177C103}" type="pres">
      <dgm:prSet presAssocID="{525949AE-06C4-0C41-807F-44196621D5F7}" presName="text_3" presStyleLbl="node1" presStyleIdx="2" presStyleCnt="3">
        <dgm:presLayoutVars>
          <dgm:bulletEnabled val="1"/>
        </dgm:presLayoutVars>
      </dgm:prSet>
      <dgm:spPr/>
      <dgm:t>
        <a:bodyPr/>
        <a:lstStyle/>
        <a:p>
          <a:endParaRPr lang="en-US"/>
        </a:p>
      </dgm:t>
    </dgm:pt>
    <dgm:pt modelId="{942F8A4E-82BB-1040-A5BE-CEDE30647AF6}" type="pres">
      <dgm:prSet presAssocID="{525949AE-06C4-0C41-807F-44196621D5F7}" presName="accent_3" presStyleCnt="0"/>
      <dgm:spPr/>
    </dgm:pt>
    <dgm:pt modelId="{A8753E35-87CB-1F4D-B5F3-C1C3CB2CCCA7}" type="pres">
      <dgm:prSet presAssocID="{525949AE-06C4-0C41-807F-44196621D5F7}" presName="accentRepeatNode" presStyleLbl="solidFgAcc1" presStyleIdx="2" presStyleCnt="3"/>
      <dgm:spPr/>
    </dgm:pt>
  </dgm:ptLst>
  <dgm:cxnLst>
    <dgm:cxn modelId="{AB98FCBD-46D0-F944-99DC-216A588E6B64}" type="presOf" srcId="{638E72D9-E01B-624F-B999-FB50428C17FE}" destId="{FA742BFD-5F22-4A41-9510-DDA03CA045C0}" srcOrd="0" destOrd="0" presId="urn:microsoft.com/office/officeart/2008/layout/VerticalCurvedList"/>
    <dgm:cxn modelId="{2BBB0AEA-1BFE-6B47-A105-7D75373EA13B}" type="presOf" srcId="{E9D43F96-73D7-3E4A-8D9B-11CDDBF5539D}" destId="{28223316-8EB3-184E-A97F-65C65E4FD205}" srcOrd="0" destOrd="0" presId="urn:microsoft.com/office/officeart/2008/layout/VerticalCurvedList"/>
    <dgm:cxn modelId="{6755BE74-18AC-4946-BAE3-82200534DB3E}" type="presOf" srcId="{73242406-375E-9242-86F2-FF7F07DDC6DA}" destId="{564C3809-F59E-5B4A-8915-8E21431325A4}" srcOrd="0" destOrd="0" presId="urn:microsoft.com/office/officeart/2008/layout/VerticalCurvedList"/>
    <dgm:cxn modelId="{54C7096A-C31F-9E43-AAD9-8AB2B596DBCF}" srcId="{638E72D9-E01B-624F-B999-FB50428C17FE}" destId="{525949AE-06C4-0C41-807F-44196621D5F7}" srcOrd="2" destOrd="0" parTransId="{F83802A3-4869-D949-8842-5E469D595CB4}" sibTransId="{1940E7E2-24FC-134B-BF07-4FC207F6759E}"/>
    <dgm:cxn modelId="{EDD58903-C391-874F-BE3D-888C122FD417}" type="presOf" srcId="{157877AF-9C38-8B47-81B4-5A2F8A13CC38}" destId="{3364E054-221D-7D45-94D8-490A7B11614D}" srcOrd="0" destOrd="0" presId="urn:microsoft.com/office/officeart/2008/layout/VerticalCurvedList"/>
    <dgm:cxn modelId="{FD65685B-5FA4-5E4D-A130-ED3E95A6A6EB}" srcId="{638E72D9-E01B-624F-B999-FB50428C17FE}" destId="{E9D43F96-73D7-3E4A-8D9B-11CDDBF5539D}" srcOrd="1" destOrd="0" parTransId="{F7CC1FE4-AD5A-7C4B-982A-950C48B755D5}" sibTransId="{A3E2EA07-3B21-C847-A5AC-8716A23DC077}"/>
    <dgm:cxn modelId="{A05953B1-6866-DE43-8F06-07E7D8B32BE8}" type="presOf" srcId="{525949AE-06C4-0C41-807F-44196621D5F7}" destId="{DAD306AC-3907-9441-A6AB-B178B177C103}" srcOrd="0" destOrd="0" presId="urn:microsoft.com/office/officeart/2008/layout/VerticalCurvedList"/>
    <dgm:cxn modelId="{6EDD2B13-8CE4-F046-9609-06A7A9B697E8}" srcId="{638E72D9-E01B-624F-B999-FB50428C17FE}" destId="{73242406-375E-9242-86F2-FF7F07DDC6DA}" srcOrd="0" destOrd="0" parTransId="{B946AFBF-F9D8-D243-AFD9-91583C5809D5}" sibTransId="{157877AF-9C38-8B47-81B4-5A2F8A13CC38}"/>
    <dgm:cxn modelId="{C794887F-743A-6D4D-8105-5FBCEBF42581}" type="presParOf" srcId="{FA742BFD-5F22-4A41-9510-DDA03CA045C0}" destId="{E6FDF53D-42AB-CC4C-B217-5F095673EC8B}" srcOrd="0" destOrd="0" presId="urn:microsoft.com/office/officeart/2008/layout/VerticalCurvedList"/>
    <dgm:cxn modelId="{12E81077-C99B-E94E-8D23-BFC6CCF70970}" type="presParOf" srcId="{E6FDF53D-42AB-CC4C-B217-5F095673EC8B}" destId="{30E738AA-6896-7E49-8110-0D4F5E5674F6}" srcOrd="0" destOrd="0" presId="urn:microsoft.com/office/officeart/2008/layout/VerticalCurvedList"/>
    <dgm:cxn modelId="{BC916860-EEBD-0543-9CEB-58732A64D7D9}" type="presParOf" srcId="{30E738AA-6896-7E49-8110-0D4F5E5674F6}" destId="{E8CB18C3-1A08-6A4B-8BCF-EB4B3683C56A}" srcOrd="0" destOrd="0" presId="urn:microsoft.com/office/officeart/2008/layout/VerticalCurvedList"/>
    <dgm:cxn modelId="{F9C43B91-D570-F441-A450-C6BD1F22488F}" type="presParOf" srcId="{30E738AA-6896-7E49-8110-0D4F5E5674F6}" destId="{3364E054-221D-7D45-94D8-490A7B11614D}" srcOrd="1" destOrd="0" presId="urn:microsoft.com/office/officeart/2008/layout/VerticalCurvedList"/>
    <dgm:cxn modelId="{6812AC7A-C579-F54A-B50F-A1C109DD0D55}" type="presParOf" srcId="{30E738AA-6896-7E49-8110-0D4F5E5674F6}" destId="{2CB381E4-5548-C149-9FED-BFB1BD05FB1A}" srcOrd="2" destOrd="0" presId="urn:microsoft.com/office/officeart/2008/layout/VerticalCurvedList"/>
    <dgm:cxn modelId="{C6337FBD-D042-274C-BE6F-6BDA1AB49612}" type="presParOf" srcId="{30E738AA-6896-7E49-8110-0D4F5E5674F6}" destId="{B977005A-3A37-6444-8F70-D4DEA520C31A}" srcOrd="3" destOrd="0" presId="urn:microsoft.com/office/officeart/2008/layout/VerticalCurvedList"/>
    <dgm:cxn modelId="{47E8CE0A-2FFC-0144-AD64-633AFBD1860B}" type="presParOf" srcId="{E6FDF53D-42AB-CC4C-B217-5F095673EC8B}" destId="{564C3809-F59E-5B4A-8915-8E21431325A4}" srcOrd="1" destOrd="0" presId="urn:microsoft.com/office/officeart/2008/layout/VerticalCurvedList"/>
    <dgm:cxn modelId="{0A4474FE-EB3B-484E-832B-E4F5E103B16A}" type="presParOf" srcId="{E6FDF53D-42AB-CC4C-B217-5F095673EC8B}" destId="{2D8CF07A-00F2-6E44-B31E-6E1F765D7359}" srcOrd="2" destOrd="0" presId="urn:microsoft.com/office/officeart/2008/layout/VerticalCurvedList"/>
    <dgm:cxn modelId="{DC95D702-9B22-0746-9DA8-B15F7410DB8A}" type="presParOf" srcId="{2D8CF07A-00F2-6E44-B31E-6E1F765D7359}" destId="{69B7045F-434B-F442-BACA-F79937E302CD}" srcOrd="0" destOrd="0" presId="urn:microsoft.com/office/officeart/2008/layout/VerticalCurvedList"/>
    <dgm:cxn modelId="{27A4CE67-311A-6648-9D42-3617FA9899EA}" type="presParOf" srcId="{E6FDF53D-42AB-CC4C-B217-5F095673EC8B}" destId="{28223316-8EB3-184E-A97F-65C65E4FD205}" srcOrd="3" destOrd="0" presId="urn:microsoft.com/office/officeart/2008/layout/VerticalCurvedList"/>
    <dgm:cxn modelId="{0ECE0C9D-22B2-4F4E-9D8D-0ABEC72F8F7F}" type="presParOf" srcId="{E6FDF53D-42AB-CC4C-B217-5F095673EC8B}" destId="{ACF70E06-900E-974F-B3DF-EA68557F9A64}" srcOrd="4" destOrd="0" presId="urn:microsoft.com/office/officeart/2008/layout/VerticalCurvedList"/>
    <dgm:cxn modelId="{349A27C7-6665-EC4D-8A4B-726E79392FA3}" type="presParOf" srcId="{ACF70E06-900E-974F-B3DF-EA68557F9A64}" destId="{7C233A80-3C0A-504E-AA38-7F17D8585B39}" srcOrd="0" destOrd="0" presId="urn:microsoft.com/office/officeart/2008/layout/VerticalCurvedList"/>
    <dgm:cxn modelId="{ED383310-AA7E-0642-9D54-095CDCC9A801}" type="presParOf" srcId="{E6FDF53D-42AB-CC4C-B217-5F095673EC8B}" destId="{DAD306AC-3907-9441-A6AB-B178B177C103}" srcOrd="5" destOrd="0" presId="urn:microsoft.com/office/officeart/2008/layout/VerticalCurvedList"/>
    <dgm:cxn modelId="{66A9693F-5711-9C4D-90EF-2485FF89E76F}" type="presParOf" srcId="{E6FDF53D-42AB-CC4C-B217-5F095673EC8B}" destId="{942F8A4E-82BB-1040-A5BE-CEDE30647AF6}" srcOrd="6" destOrd="0" presId="urn:microsoft.com/office/officeart/2008/layout/VerticalCurvedList"/>
    <dgm:cxn modelId="{1ACDE755-CF6D-9744-B5AB-18DDD999F0D6}" type="presParOf" srcId="{942F8A4E-82BB-1040-A5BE-CEDE30647AF6}" destId="{A8753E35-87CB-1F4D-B5F3-C1C3CB2CCCA7}"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5267813-3FD0-ED40-B021-E74B3B5323F6}">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Expansion of MBF in the last 15 years</a:t>
          </a:r>
          <a:endParaRPr lang="en-US" dirty="0"/>
        </a:p>
      </dgm:t>
    </dgm:pt>
    <dgm:pt modelId="{341CD042-C960-EA45-8844-025CC4B4E655}" type="parTrans" cxnId="{2211AD7E-4A9D-FE48-9329-D775C5EA55E7}">
      <dgm:prSet/>
      <dgm:spPr/>
      <dgm:t>
        <a:bodyPr/>
        <a:lstStyle/>
        <a:p>
          <a:endParaRPr lang="en-US"/>
        </a:p>
      </dgm:t>
    </dgm:pt>
    <dgm:pt modelId="{E42AFF86-962F-B24C-91C2-34310F94BDE2}" type="sibTrans" cxnId="{2211AD7E-4A9D-FE48-9329-D775C5EA55E7}">
      <dgm:prSet/>
      <dgm:spPr/>
      <dgm:t>
        <a:bodyPr/>
        <a:lstStyle/>
        <a:p>
          <a:endParaRPr lang="en-US"/>
        </a:p>
      </dgm:t>
    </dgm:pt>
    <dgm:pt modelId="{3B4AF459-3956-7441-85A2-A04E50028495}">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Good performance in most of securitization markets despite the crisis (i.e. MBS, repos)</a:t>
          </a:r>
          <a:endParaRPr lang="en-US" dirty="0"/>
        </a:p>
      </dgm:t>
    </dgm:pt>
    <dgm:pt modelId="{40B6C472-F4A2-C64C-A4D9-F23F89ADE0B9}" type="parTrans" cxnId="{FD524F1E-D50E-C544-B704-EF9AE31C38C0}">
      <dgm:prSet/>
      <dgm:spPr/>
      <dgm:t>
        <a:bodyPr/>
        <a:lstStyle/>
        <a:p>
          <a:endParaRPr lang="en-US"/>
        </a:p>
      </dgm:t>
    </dgm:pt>
    <dgm:pt modelId="{A026F4C1-EA72-3440-8209-DCA0BDDE4598}" type="sibTrans" cxnId="{FD524F1E-D50E-C544-B704-EF9AE31C38C0}">
      <dgm:prSet/>
      <dgm:spPr/>
      <dgm:t>
        <a:bodyPr/>
        <a:lstStyle/>
        <a:p>
          <a:endParaRPr lang="en-US"/>
        </a:p>
      </dgm:t>
    </dgm:pt>
    <dgm:pt modelId="{5A11DE31-8859-7849-8A0D-A762F1C249DC}">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Canadian financial infrastructure helped sustain the adverse impact of the crisis </a:t>
          </a:r>
          <a:endParaRPr lang="en-US" dirty="0"/>
        </a:p>
      </dgm:t>
    </dgm:pt>
    <dgm:pt modelId="{B0A3BEE3-FB7D-B34E-B462-5DD76CADF72E}" type="parTrans" cxnId="{B6900F34-7A13-FE46-BE91-C47058860FCB}">
      <dgm:prSet/>
      <dgm:spPr/>
      <dgm:t>
        <a:bodyPr/>
        <a:lstStyle/>
        <a:p>
          <a:endParaRPr lang="en-US"/>
        </a:p>
      </dgm:t>
    </dgm:pt>
    <dgm:pt modelId="{A40350AE-051D-9B4E-BDAC-CA12E707D064}" type="sibTrans" cxnId="{B6900F34-7A13-FE46-BE91-C47058860FCB}">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3"/>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3"/>
      <dgm:spPr/>
    </dgm:pt>
    <dgm:pt modelId="{B977005A-3A37-6444-8F70-D4DEA520C31A}" type="pres">
      <dgm:prSet presAssocID="{638E72D9-E01B-624F-B999-FB50428C17FE}" presName="dstNode" presStyleLbl="node1" presStyleIdx="0" presStyleCnt="3"/>
      <dgm:spPr/>
    </dgm:pt>
    <dgm:pt modelId="{E59E27E4-0E4B-0243-949B-7F501938D219}" type="pres">
      <dgm:prSet presAssocID="{95267813-3FD0-ED40-B021-E74B3B5323F6}" presName="text_1" presStyleLbl="node1" presStyleIdx="0" presStyleCnt="3">
        <dgm:presLayoutVars>
          <dgm:bulletEnabled val="1"/>
        </dgm:presLayoutVars>
      </dgm:prSet>
      <dgm:spPr/>
      <dgm:t>
        <a:bodyPr/>
        <a:lstStyle/>
        <a:p>
          <a:endParaRPr lang="en-US"/>
        </a:p>
      </dgm:t>
    </dgm:pt>
    <dgm:pt modelId="{A79B8175-A18C-4B44-937D-6F143A1DCB0F}" type="pres">
      <dgm:prSet presAssocID="{95267813-3FD0-ED40-B021-E74B3B5323F6}" presName="accent_1" presStyleCnt="0"/>
      <dgm:spPr/>
    </dgm:pt>
    <dgm:pt modelId="{ACB50928-71C1-3F4E-9885-80624BB9229B}" type="pres">
      <dgm:prSet presAssocID="{95267813-3FD0-ED40-B021-E74B3B5323F6}" presName="accentRepeatNode" presStyleLbl="solidFgAcc1" presStyleIdx="0" presStyleCnt="3"/>
      <dgm:spPr/>
    </dgm:pt>
    <dgm:pt modelId="{AEC5E052-DCBC-644C-9429-5A49E8F75434}" type="pres">
      <dgm:prSet presAssocID="{3B4AF459-3956-7441-85A2-A04E50028495}" presName="text_2" presStyleLbl="node1" presStyleIdx="1" presStyleCnt="3">
        <dgm:presLayoutVars>
          <dgm:bulletEnabled val="1"/>
        </dgm:presLayoutVars>
      </dgm:prSet>
      <dgm:spPr/>
      <dgm:t>
        <a:bodyPr/>
        <a:lstStyle/>
        <a:p>
          <a:endParaRPr lang="en-US"/>
        </a:p>
      </dgm:t>
    </dgm:pt>
    <dgm:pt modelId="{F2E07DC6-896D-C847-8498-E337503191B7}" type="pres">
      <dgm:prSet presAssocID="{3B4AF459-3956-7441-85A2-A04E50028495}" presName="accent_2" presStyleCnt="0"/>
      <dgm:spPr/>
    </dgm:pt>
    <dgm:pt modelId="{AA2D58C6-F724-164D-B058-C9C35D20CB7D}" type="pres">
      <dgm:prSet presAssocID="{3B4AF459-3956-7441-85A2-A04E50028495}" presName="accentRepeatNode" presStyleLbl="solidFgAcc1" presStyleIdx="1" presStyleCnt="3"/>
      <dgm:spPr/>
    </dgm:pt>
    <dgm:pt modelId="{464B1C59-BD56-334C-8A3C-0593142552DD}" type="pres">
      <dgm:prSet presAssocID="{5A11DE31-8859-7849-8A0D-A762F1C249DC}" presName="text_3" presStyleLbl="node1" presStyleIdx="2" presStyleCnt="3">
        <dgm:presLayoutVars>
          <dgm:bulletEnabled val="1"/>
        </dgm:presLayoutVars>
      </dgm:prSet>
      <dgm:spPr/>
      <dgm:t>
        <a:bodyPr/>
        <a:lstStyle/>
        <a:p>
          <a:endParaRPr lang="en-US"/>
        </a:p>
      </dgm:t>
    </dgm:pt>
    <dgm:pt modelId="{CFABE97C-0040-C242-A9A0-E1FB5E94921B}" type="pres">
      <dgm:prSet presAssocID="{5A11DE31-8859-7849-8A0D-A762F1C249DC}" presName="accent_3" presStyleCnt="0"/>
      <dgm:spPr/>
    </dgm:pt>
    <dgm:pt modelId="{E2E6EB3F-D42E-024D-82A2-C6DE8EE64DE6}" type="pres">
      <dgm:prSet presAssocID="{5A11DE31-8859-7849-8A0D-A762F1C249DC}" presName="accentRepeatNode" presStyleLbl="solidFgAcc1" presStyleIdx="2" presStyleCnt="3"/>
      <dgm:spPr/>
    </dgm:pt>
  </dgm:ptLst>
  <dgm:cxnLst>
    <dgm:cxn modelId="{B6900F34-7A13-FE46-BE91-C47058860FCB}" srcId="{638E72D9-E01B-624F-B999-FB50428C17FE}" destId="{5A11DE31-8859-7849-8A0D-A762F1C249DC}" srcOrd="2" destOrd="0" parTransId="{B0A3BEE3-FB7D-B34E-B462-5DD76CADF72E}" sibTransId="{A40350AE-051D-9B4E-BDAC-CA12E707D064}"/>
    <dgm:cxn modelId="{2211AD7E-4A9D-FE48-9329-D775C5EA55E7}" srcId="{638E72D9-E01B-624F-B999-FB50428C17FE}" destId="{95267813-3FD0-ED40-B021-E74B3B5323F6}" srcOrd="0" destOrd="0" parTransId="{341CD042-C960-EA45-8844-025CC4B4E655}" sibTransId="{E42AFF86-962F-B24C-91C2-34310F94BDE2}"/>
    <dgm:cxn modelId="{E42BE4E1-D512-BF41-AE13-51FC7543E127}" type="presOf" srcId="{95267813-3FD0-ED40-B021-E74B3B5323F6}" destId="{E59E27E4-0E4B-0243-949B-7F501938D219}" srcOrd="0" destOrd="0" presId="urn:microsoft.com/office/officeart/2008/layout/VerticalCurvedList"/>
    <dgm:cxn modelId="{CADD935B-64B7-724D-8A54-AE225084273E}" type="presOf" srcId="{E42AFF86-962F-B24C-91C2-34310F94BDE2}" destId="{3364E054-221D-7D45-94D8-490A7B11614D}" srcOrd="0" destOrd="0" presId="urn:microsoft.com/office/officeart/2008/layout/VerticalCurvedList"/>
    <dgm:cxn modelId="{CCEB1B76-8AB8-4441-A703-862FEF39BED5}" type="presOf" srcId="{638E72D9-E01B-624F-B999-FB50428C17FE}" destId="{FA742BFD-5F22-4A41-9510-DDA03CA045C0}" srcOrd="0" destOrd="0" presId="urn:microsoft.com/office/officeart/2008/layout/VerticalCurvedList"/>
    <dgm:cxn modelId="{EEAE53C2-A063-834C-AD69-DC8B88577472}" type="presOf" srcId="{3B4AF459-3956-7441-85A2-A04E50028495}" destId="{AEC5E052-DCBC-644C-9429-5A49E8F75434}" srcOrd="0" destOrd="0" presId="urn:microsoft.com/office/officeart/2008/layout/VerticalCurvedList"/>
    <dgm:cxn modelId="{FD524F1E-D50E-C544-B704-EF9AE31C38C0}" srcId="{638E72D9-E01B-624F-B999-FB50428C17FE}" destId="{3B4AF459-3956-7441-85A2-A04E50028495}" srcOrd="1" destOrd="0" parTransId="{40B6C472-F4A2-C64C-A4D9-F23F89ADE0B9}" sibTransId="{A026F4C1-EA72-3440-8209-DCA0BDDE4598}"/>
    <dgm:cxn modelId="{1FCCD820-F0E9-8E4E-BF73-12400BB2FB4F}" type="presOf" srcId="{5A11DE31-8859-7849-8A0D-A762F1C249DC}" destId="{464B1C59-BD56-334C-8A3C-0593142552DD}" srcOrd="0" destOrd="0" presId="urn:microsoft.com/office/officeart/2008/layout/VerticalCurvedList"/>
    <dgm:cxn modelId="{1DCE7F77-9564-9047-A7E4-B8DC2518A65E}" type="presParOf" srcId="{FA742BFD-5F22-4A41-9510-DDA03CA045C0}" destId="{E6FDF53D-42AB-CC4C-B217-5F095673EC8B}" srcOrd="0" destOrd="0" presId="urn:microsoft.com/office/officeart/2008/layout/VerticalCurvedList"/>
    <dgm:cxn modelId="{C7249F26-5546-1745-B409-D8C461E448EC}" type="presParOf" srcId="{E6FDF53D-42AB-CC4C-B217-5F095673EC8B}" destId="{30E738AA-6896-7E49-8110-0D4F5E5674F6}" srcOrd="0" destOrd="0" presId="urn:microsoft.com/office/officeart/2008/layout/VerticalCurvedList"/>
    <dgm:cxn modelId="{8AB80027-6CF7-3C42-BC49-23AB0AE5BB0C}" type="presParOf" srcId="{30E738AA-6896-7E49-8110-0D4F5E5674F6}" destId="{E8CB18C3-1A08-6A4B-8BCF-EB4B3683C56A}" srcOrd="0" destOrd="0" presId="urn:microsoft.com/office/officeart/2008/layout/VerticalCurvedList"/>
    <dgm:cxn modelId="{C18F0F09-12E9-8A4E-A48D-24BDD1CD05C2}" type="presParOf" srcId="{30E738AA-6896-7E49-8110-0D4F5E5674F6}" destId="{3364E054-221D-7D45-94D8-490A7B11614D}" srcOrd="1" destOrd="0" presId="urn:microsoft.com/office/officeart/2008/layout/VerticalCurvedList"/>
    <dgm:cxn modelId="{61ED101C-B9FA-0E40-A91F-420174B24149}" type="presParOf" srcId="{30E738AA-6896-7E49-8110-0D4F5E5674F6}" destId="{2CB381E4-5548-C149-9FED-BFB1BD05FB1A}" srcOrd="2" destOrd="0" presId="urn:microsoft.com/office/officeart/2008/layout/VerticalCurvedList"/>
    <dgm:cxn modelId="{17786D4F-32E8-9A4D-B332-F301FA9821D8}" type="presParOf" srcId="{30E738AA-6896-7E49-8110-0D4F5E5674F6}" destId="{B977005A-3A37-6444-8F70-D4DEA520C31A}" srcOrd="3" destOrd="0" presId="urn:microsoft.com/office/officeart/2008/layout/VerticalCurvedList"/>
    <dgm:cxn modelId="{08E60CC1-6AEC-4442-A0E8-87D71D6E864C}" type="presParOf" srcId="{E6FDF53D-42AB-CC4C-B217-5F095673EC8B}" destId="{E59E27E4-0E4B-0243-949B-7F501938D219}" srcOrd="1" destOrd="0" presId="urn:microsoft.com/office/officeart/2008/layout/VerticalCurvedList"/>
    <dgm:cxn modelId="{7B071678-7EF7-6245-B3B6-D3C79F0255B4}" type="presParOf" srcId="{E6FDF53D-42AB-CC4C-B217-5F095673EC8B}" destId="{A79B8175-A18C-4B44-937D-6F143A1DCB0F}" srcOrd="2" destOrd="0" presId="urn:microsoft.com/office/officeart/2008/layout/VerticalCurvedList"/>
    <dgm:cxn modelId="{80E1D080-3819-5247-B07F-89CE8162FEB2}" type="presParOf" srcId="{A79B8175-A18C-4B44-937D-6F143A1DCB0F}" destId="{ACB50928-71C1-3F4E-9885-80624BB9229B}" srcOrd="0" destOrd="0" presId="urn:microsoft.com/office/officeart/2008/layout/VerticalCurvedList"/>
    <dgm:cxn modelId="{369A6E87-D38D-6F45-8BBB-1E3B309B1D46}" type="presParOf" srcId="{E6FDF53D-42AB-CC4C-B217-5F095673EC8B}" destId="{AEC5E052-DCBC-644C-9429-5A49E8F75434}" srcOrd="3" destOrd="0" presId="urn:microsoft.com/office/officeart/2008/layout/VerticalCurvedList"/>
    <dgm:cxn modelId="{6C5E41EC-6289-9944-B240-2BCDA8238284}" type="presParOf" srcId="{E6FDF53D-42AB-CC4C-B217-5F095673EC8B}" destId="{F2E07DC6-896D-C847-8498-E337503191B7}" srcOrd="4" destOrd="0" presId="urn:microsoft.com/office/officeart/2008/layout/VerticalCurvedList"/>
    <dgm:cxn modelId="{F4FE1E60-8C88-6B48-BF84-3DEA5014CF1C}" type="presParOf" srcId="{F2E07DC6-896D-C847-8498-E337503191B7}" destId="{AA2D58C6-F724-164D-B058-C9C35D20CB7D}" srcOrd="0" destOrd="0" presId="urn:microsoft.com/office/officeart/2008/layout/VerticalCurvedList"/>
    <dgm:cxn modelId="{6A7F2CD6-EB75-FE4B-B2FA-D58253CB7C71}" type="presParOf" srcId="{E6FDF53D-42AB-CC4C-B217-5F095673EC8B}" destId="{464B1C59-BD56-334C-8A3C-0593142552DD}" srcOrd="5" destOrd="0" presId="urn:microsoft.com/office/officeart/2008/layout/VerticalCurvedList"/>
    <dgm:cxn modelId="{13DF3E6F-5D94-ED40-B430-2FBFC462E556}" type="presParOf" srcId="{E6FDF53D-42AB-CC4C-B217-5F095673EC8B}" destId="{CFABE97C-0040-C242-A9A0-E1FB5E94921B}" srcOrd="6" destOrd="0" presId="urn:microsoft.com/office/officeart/2008/layout/VerticalCurvedList"/>
    <dgm:cxn modelId="{B041F7BF-B552-4D4A-ACE0-904C867E2165}" type="presParOf" srcId="{CFABE97C-0040-C242-A9A0-E1FB5E94921B}" destId="{E2E6EB3F-D42E-024D-82A2-C6DE8EE64DE6}"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59EB8990-E428-0D4F-A442-AA61225B0412}">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Increase in Bank of Canada’s legal powers on repo markets and over-the-counter derivatives</a:t>
          </a:r>
          <a:endParaRPr lang="en-US" dirty="0"/>
        </a:p>
      </dgm:t>
    </dgm:pt>
    <dgm:pt modelId="{4C178B36-5DDF-8347-B312-A136289B2DBA}" type="parTrans" cxnId="{2C299447-75A9-ED44-9DEF-2204F1446CF2}">
      <dgm:prSet/>
      <dgm:spPr/>
      <dgm:t>
        <a:bodyPr/>
        <a:lstStyle/>
        <a:p>
          <a:endParaRPr lang="en-US"/>
        </a:p>
      </dgm:t>
    </dgm:pt>
    <dgm:pt modelId="{BC971149-E99F-5140-AABE-0C4A82A41D63}" type="sibTrans" cxnId="{2C299447-75A9-ED44-9DEF-2204F1446CF2}">
      <dgm:prSet/>
      <dgm:spPr/>
      <dgm:t>
        <a:bodyPr/>
        <a:lstStyle/>
        <a:p>
          <a:endParaRPr lang="en-US"/>
        </a:p>
      </dgm:t>
    </dgm:pt>
    <dgm:pt modelId="{52084E18-FC71-4044-96A0-727FFB4E061B}">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Major reform after the crisis in two riskier markets: repos and mortgage-backed securities</a:t>
          </a:r>
          <a:endParaRPr lang="en-US" dirty="0"/>
        </a:p>
      </dgm:t>
    </dgm:pt>
    <dgm:pt modelId="{4F3D9C3B-D201-C747-B6FB-FC0BC1F7C85C}" type="parTrans" cxnId="{CFCBD52D-D371-B147-9DEB-F8FF2DCC26F6}">
      <dgm:prSet/>
      <dgm:spPr/>
      <dgm:t>
        <a:bodyPr/>
        <a:lstStyle/>
        <a:p>
          <a:endParaRPr lang="en-US"/>
        </a:p>
      </dgm:t>
    </dgm:pt>
    <dgm:pt modelId="{08319957-B9D9-9242-A834-E56C318DF933}" type="sibTrans" cxnId="{CFCBD52D-D371-B147-9DEB-F8FF2DCC26F6}">
      <dgm:prSet/>
      <dgm:spPr/>
      <dgm:t>
        <a:bodyPr/>
        <a:lstStyle/>
        <a:p>
          <a:endParaRPr lang="en-US"/>
        </a:p>
      </dgm:t>
    </dgm:pt>
    <dgm:pt modelId="{FF4D3FB1-F09F-2C41-9D64-83D9F75C9D1B}">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Limit on government lending exposure (securities guaranteed by the government cannot be used as collateral in securities transactions)</a:t>
          </a:r>
          <a:endParaRPr lang="en-US" dirty="0"/>
        </a:p>
      </dgm:t>
    </dgm:pt>
    <dgm:pt modelId="{6CCF78BE-F8AF-884F-90D6-5FAD7A4F2318}" type="parTrans" cxnId="{EFD02488-B9BC-6948-9396-344C72F9EB39}">
      <dgm:prSet/>
      <dgm:spPr/>
      <dgm:t>
        <a:bodyPr/>
        <a:lstStyle/>
        <a:p>
          <a:endParaRPr lang="en-US"/>
        </a:p>
      </dgm:t>
    </dgm:pt>
    <dgm:pt modelId="{77D6DC79-0D37-0046-A84E-2E282044DA65}" type="sibTrans" cxnId="{EFD02488-B9BC-6948-9396-344C72F9EB39}">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3"/>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3"/>
      <dgm:spPr/>
    </dgm:pt>
    <dgm:pt modelId="{B977005A-3A37-6444-8F70-D4DEA520C31A}" type="pres">
      <dgm:prSet presAssocID="{638E72D9-E01B-624F-B999-FB50428C17FE}" presName="dstNode" presStyleLbl="node1" presStyleIdx="0" presStyleCnt="3"/>
      <dgm:spPr/>
    </dgm:pt>
    <dgm:pt modelId="{1B46BEEC-ED79-476C-A4C0-9B968C8CC360}" type="pres">
      <dgm:prSet presAssocID="{52084E18-FC71-4044-96A0-727FFB4E061B}" presName="text_1" presStyleLbl="node1" presStyleIdx="0" presStyleCnt="3">
        <dgm:presLayoutVars>
          <dgm:bulletEnabled val="1"/>
        </dgm:presLayoutVars>
      </dgm:prSet>
      <dgm:spPr/>
      <dgm:t>
        <a:bodyPr/>
        <a:lstStyle/>
        <a:p>
          <a:endParaRPr lang="fr-FR"/>
        </a:p>
      </dgm:t>
    </dgm:pt>
    <dgm:pt modelId="{0FD27DD7-EC41-45BE-9D19-7DCACFCF0289}" type="pres">
      <dgm:prSet presAssocID="{52084E18-FC71-4044-96A0-727FFB4E061B}" presName="accent_1" presStyleCnt="0"/>
      <dgm:spPr/>
    </dgm:pt>
    <dgm:pt modelId="{75D26572-2127-874D-B496-79194BD9E902}" type="pres">
      <dgm:prSet presAssocID="{52084E18-FC71-4044-96A0-727FFB4E061B}" presName="accentRepeatNode" presStyleLbl="solidFgAcc1" presStyleIdx="0" presStyleCnt="3"/>
      <dgm:spPr/>
    </dgm:pt>
    <dgm:pt modelId="{343FD3D5-7F1C-4B8B-822C-E26A78BCD979}" type="pres">
      <dgm:prSet presAssocID="{FF4D3FB1-F09F-2C41-9D64-83D9F75C9D1B}" presName="text_2" presStyleLbl="node1" presStyleIdx="1" presStyleCnt="3">
        <dgm:presLayoutVars>
          <dgm:bulletEnabled val="1"/>
        </dgm:presLayoutVars>
      </dgm:prSet>
      <dgm:spPr/>
      <dgm:t>
        <a:bodyPr/>
        <a:lstStyle/>
        <a:p>
          <a:endParaRPr lang="fr-FR"/>
        </a:p>
      </dgm:t>
    </dgm:pt>
    <dgm:pt modelId="{260EEAD7-0BEE-4AFD-BBC4-AE54C2489864}" type="pres">
      <dgm:prSet presAssocID="{FF4D3FB1-F09F-2C41-9D64-83D9F75C9D1B}" presName="accent_2" presStyleCnt="0"/>
      <dgm:spPr/>
    </dgm:pt>
    <dgm:pt modelId="{AE5ADFE6-1E9A-9640-AB34-21CAF816A6D1}" type="pres">
      <dgm:prSet presAssocID="{FF4D3FB1-F09F-2C41-9D64-83D9F75C9D1B}" presName="accentRepeatNode" presStyleLbl="solidFgAcc1" presStyleIdx="1" presStyleCnt="3"/>
      <dgm:spPr/>
    </dgm:pt>
    <dgm:pt modelId="{34D0E1CF-4A9C-4CD3-97C6-7A9E01B38AB0}" type="pres">
      <dgm:prSet presAssocID="{59EB8990-E428-0D4F-A442-AA61225B0412}" presName="text_3" presStyleLbl="node1" presStyleIdx="2" presStyleCnt="3">
        <dgm:presLayoutVars>
          <dgm:bulletEnabled val="1"/>
        </dgm:presLayoutVars>
      </dgm:prSet>
      <dgm:spPr/>
      <dgm:t>
        <a:bodyPr/>
        <a:lstStyle/>
        <a:p>
          <a:endParaRPr lang="fr-FR"/>
        </a:p>
      </dgm:t>
    </dgm:pt>
    <dgm:pt modelId="{89DF16FE-59B1-48D3-88DC-33C1F5E9D2E7}" type="pres">
      <dgm:prSet presAssocID="{59EB8990-E428-0D4F-A442-AA61225B0412}" presName="accent_3" presStyleCnt="0"/>
      <dgm:spPr/>
    </dgm:pt>
    <dgm:pt modelId="{4C6ED0EB-BE1A-F74E-8B27-CBAB93940E06}" type="pres">
      <dgm:prSet presAssocID="{59EB8990-E428-0D4F-A442-AA61225B0412}" presName="accentRepeatNode" presStyleLbl="solidFgAcc1" presStyleIdx="2" presStyleCnt="3"/>
      <dgm:spPr/>
    </dgm:pt>
  </dgm:ptLst>
  <dgm:cxnLst>
    <dgm:cxn modelId="{882D257F-39F7-494C-B6AE-37CD729D543E}" type="presOf" srcId="{59EB8990-E428-0D4F-A442-AA61225B0412}" destId="{34D0E1CF-4A9C-4CD3-97C6-7A9E01B38AB0}" srcOrd="0" destOrd="0" presId="urn:microsoft.com/office/officeart/2008/layout/VerticalCurvedList"/>
    <dgm:cxn modelId="{00BA2798-252F-4054-B389-B511408B599C}" type="presOf" srcId="{FF4D3FB1-F09F-2C41-9D64-83D9F75C9D1B}" destId="{343FD3D5-7F1C-4B8B-822C-E26A78BCD979}" srcOrd="0" destOrd="0" presId="urn:microsoft.com/office/officeart/2008/layout/VerticalCurvedList"/>
    <dgm:cxn modelId="{2C299447-75A9-ED44-9DEF-2204F1446CF2}" srcId="{638E72D9-E01B-624F-B999-FB50428C17FE}" destId="{59EB8990-E428-0D4F-A442-AA61225B0412}" srcOrd="2" destOrd="0" parTransId="{4C178B36-5DDF-8347-B312-A136289B2DBA}" sibTransId="{BC971149-E99F-5140-AABE-0C4A82A41D63}"/>
    <dgm:cxn modelId="{528DCCFB-6AC9-4C4D-9318-6B1CF4A2CDFB}" type="presOf" srcId="{52084E18-FC71-4044-96A0-727FFB4E061B}" destId="{1B46BEEC-ED79-476C-A4C0-9B968C8CC360}" srcOrd="0" destOrd="0" presId="urn:microsoft.com/office/officeart/2008/layout/VerticalCurvedList"/>
    <dgm:cxn modelId="{CFCBD52D-D371-B147-9DEB-F8FF2DCC26F6}" srcId="{638E72D9-E01B-624F-B999-FB50428C17FE}" destId="{52084E18-FC71-4044-96A0-727FFB4E061B}" srcOrd="0" destOrd="0" parTransId="{4F3D9C3B-D201-C747-B6FB-FC0BC1F7C85C}" sibTransId="{08319957-B9D9-9242-A834-E56C318DF933}"/>
    <dgm:cxn modelId="{D529F5B8-ED28-47D2-99A8-E78974E6B30C}" type="presOf" srcId="{08319957-B9D9-9242-A834-E56C318DF933}" destId="{3364E054-221D-7D45-94D8-490A7B11614D}" srcOrd="0" destOrd="0" presId="urn:microsoft.com/office/officeart/2008/layout/VerticalCurvedList"/>
    <dgm:cxn modelId="{1D821557-9D1C-CF44-8313-B11EBB437235}" type="presOf" srcId="{638E72D9-E01B-624F-B999-FB50428C17FE}" destId="{FA742BFD-5F22-4A41-9510-DDA03CA045C0}" srcOrd="0" destOrd="0" presId="urn:microsoft.com/office/officeart/2008/layout/VerticalCurvedList"/>
    <dgm:cxn modelId="{EFD02488-B9BC-6948-9396-344C72F9EB39}" srcId="{638E72D9-E01B-624F-B999-FB50428C17FE}" destId="{FF4D3FB1-F09F-2C41-9D64-83D9F75C9D1B}" srcOrd="1" destOrd="0" parTransId="{6CCF78BE-F8AF-884F-90D6-5FAD7A4F2318}" sibTransId="{77D6DC79-0D37-0046-A84E-2E282044DA65}"/>
    <dgm:cxn modelId="{4AA3E6EC-4CCB-F84D-9AD9-8E108EBF0BE5}" type="presParOf" srcId="{FA742BFD-5F22-4A41-9510-DDA03CA045C0}" destId="{E6FDF53D-42AB-CC4C-B217-5F095673EC8B}" srcOrd="0" destOrd="0" presId="urn:microsoft.com/office/officeart/2008/layout/VerticalCurvedList"/>
    <dgm:cxn modelId="{C8BA6647-460A-8D4A-893C-714CD4E62C84}" type="presParOf" srcId="{E6FDF53D-42AB-CC4C-B217-5F095673EC8B}" destId="{30E738AA-6896-7E49-8110-0D4F5E5674F6}" srcOrd="0" destOrd="0" presId="urn:microsoft.com/office/officeart/2008/layout/VerticalCurvedList"/>
    <dgm:cxn modelId="{489EE77C-F60A-FF44-A02B-8DB587DC08D2}" type="presParOf" srcId="{30E738AA-6896-7E49-8110-0D4F5E5674F6}" destId="{E8CB18C3-1A08-6A4B-8BCF-EB4B3683C56A}" srcOrd="0" destOrd="0" presId="urn:microsoft.com/office/officeart/2008/layout/VerticalCurvedList"/>
    <dgm:cxn modelId="{4C3932CD-DC14-5C48-9A4E-469A2E30C393}" type="presParOf" srcId="{30E738AA-6896-7E49-8110-0D4F5E5674F6}" destId="{3364E054-221D-7D45-94D8-490A7B11614D}" srcOrd="1" destOrd="0" presId="urn:microsoft.com/office/officeart/2008/layout/VerticalCurvedList"/>
    <dgm:cxn modelId="{EE7E3938-2568-4A42-A968-B0F05199B46B}" type="presParOf" srcId="{30E738AA-6896-7E49-8110-0D4F5E5674F6}" destId="{2CB381E4-5548-C149-9FED-BFB1BD05FB1A}" srcOrd="2" destOrd="0" presId="urn:microsoft.com/office/officeart/2008/layout/VerticalCurvedList"/>
    <dgm:cxn modelId="{4D47C9B0-5B24-5C44-B935-B96DA9115C9D}" type="presParOf" srcId="{30E738AA-6896-7E49-8110-0D4F5E5674F6}" destId="{B977005A-3A37-6444-8F70-D4DEA520C31A}" srcOrd="3" destOrd="0" presId="urn:microsoft.com/office/officeart/2008/layout/VerticalCurvedList"/>
    <dgm:cxn modelId="{4C0E3BF2-D19E-4D78-B376-5B69F354BCAF}" type="presParOf" srcId="{E6FDF53D-42AB-CC4C-B217-5F095673EC8B}" destId="{1B46BEEC-ED79-476C-A4C0-9B968C8CC360}" srcOrd="1" destOrd="0" presId="urn:microsoft.com/office/officeart/2008/layout/VerticalCurvedList"/>
    <dgm:cxn modelId="{44B4641C-A230-4C75-95B9-1CE0B1C93709}" type="presParOf" srcId="{E6FDF53D-42AB-CC4C-B217-5F095673EC8B}" destId="{0FD27DD7-EC41-45BE-9D19-7DCACFCF0289}" srcOrd="2" destOrd="0" presId="urn:microsoft.com/office/officeart/2008/layout/VerticalCurvedList"/>
    <dgm:cxn modelId="{79395417-4293-4D05-8479-5FC7717AD46B}" type="presParOf" srcId="{0FD27DD7-EC41-45BE-9D19-7DCACFCF0289}" destId="{75D26572-2127-874D-B496-79194BD9E902}" srcOrd="0" destOrd="0" presId="urn:microsoft.com/office/officeart/2008/layout/VerticalCurvedList"/>
    <dgm:cxn modelId="{8F1C0A33-AEE0-44A4-87E4-9F2471DEAF2C}" type="presParOf" srcId="{E6FDF53D-42AB-CC4C-B217-5F095673EC8B}" destId="{343FD3D5-7F1C-4B8B-822C-E26A78BCD979}" srcOrd="3" destOrd="0" presId="urn:microsoft.com/office/officeart/2008/layout/VerticalCurvedList"/>
    <dgm:cxn modelId="{ADA5D26E-D233-492B-B136-93BAB085C99A}" type="presParOf" srcId="{E6FDF53D-42AB-CC4C-B217-5F095673EC8B}" destId="{260EEAD7-0BEE-4AFD-BBC4-AE54C2489864}" srcOrd="4" destOrd="0" presId="urn:microsoft.com/office/officeart/2008/layout/VerticalCurvedList"/>
    <dgm:cxn modelId="{537CA9F9-5E65-4582-8E6D-41B1D8B8243C}" type="presParOf" srcId="{260EEAD7-0BEE-4AFD-BBC4-AE54C2489864}" destId="{AE5ADFE6-1E9A-9640-AB34-21CAF816A6D1}" srcOrd="0" destOrd="0" presId="urn:microsoft.com/office/officeart/2008/layout/VerticalCurvedList"/>
    <dgm:cxn modelId="{A674E5D1-CCF0-4252-B85E-0471F176FA1A}" type="presParOf" srcId="{E6FDF53D-42AB-CC4C-B217-5F095673EC8B}" destId="{34D0E1CF-4A9C-4CD3-97C6-7A9E01B38AB0}" srcOrd="5" destOrd="0" presId="urn:microsoft.com/office/officeart/2008/layout/VerticalCurvedList"/>
    <dgm:cxn modelId="{B36EEA6E-A443-4E57-97FF-A57644E41D89}" type="presParOf" srcId="{E6FDF53D-42AB-CC4C-B217-5F095673EC8B}" destId="{89DF16FE-59B1-48D3-88DC-33C1F5E9D2E7}" srcOrd="6" destOrd="0" presId="urn:microsoft.com/office/officeart/2008/layout/VerticalCurvedList"/>
    <dgm:cxn modelId="{6A316E49-CF46-4791-95FE-CDCF3385C7FB}" type="presParOf" srcId="{89DF16FE-59B1-48D3-88DC-33C1F5E9D2E7}" destId="{4C6ED0EB-BE1A-F74E-8B27-CBAB93940E06}"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4260B3E1-25D7-4A45-AF84-4DB990EADE7B}">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Support to the sector rather than complete restriction</a:t>
          </a:r>
          <a:endParaRPr lang="en-US" dirty="0"/>
        </a:p>
      </dgm:t>
    </dgm:pt>
    <dgm:pt modelId="{19BD053C-B1D6-8741-99E0-7F1FBB85B348}" type="parTrans" cxnId="{E627817C-8F1A-8C46-95CC-703B470FC801}">
      <dgm:prSet/>
      <dgm:spPr/>
      <dgm:t>
        <a:bodyPr/>
        <a:lstStyle/>
        <a:p>
          <a:endParaRPr lang="en-US"/>
        </a:p>
      </dgm:t>
    </dgm:pt>
    <dgm:pt modelId="{2E4826C8-1722-C442-8037-86D8EFD4B585}" type="sibTrans" cxnId="{E627817C-8F1A-8C46-95CC-703B470FC801}">
      <dgm:prSet/>
      <dgm:spPr/>
      <dgm:t>
        <a:bodyPr/>
        <a:lstStyle/>
        <a:p>
          <a:endParaRPr lang="en-US"/>
        </a:p>
      </dgm:t>
    </dgm:pt>
    <dgm:pt modelId="{586E9F55-A547-784F-A17F-CEC6BC87BC8E}">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Continuous efforts to collaborate domestically</a:t>
          </a:r>
          <a:endParaRPr lang="en-US" dirty="0"/>
        </a:p>
      </dgm:t>
    </dgm:pt>
    <dgm:pt modelId="{23226CE2-7F64-3F47-995B-E38D09DE81BA}" type="parTrans" cxnId="{6393A3F2-808E-9A4A-A5B3-3748353CCE6A}">
      <dgm:prSet/>
      <dgm:spPr/>
      <dgm:t>
        <a:bodyPr/>
        <a:lstStyle/>
        <a:p>
          <a:endParaRPr lang="en-US"/>
        </a:p>
      </dgm:t>
    </dgm:pt>
    <dgm:pt modelId="{E8C9D8A9-05B9-8045-B62F-212B21E3A7E9}" type="sibTrans" cxnId="{6393A3F2-808E-9A4A-A5B3-3748353CCE6A}">
      <dgm:prSet/>
      <dgm:spPr/>
      <dgm:t>
        <a:bodyPr/>
        <a:lstStyle/>
        <a:p>
          <a:endParaRPr lang="en-US"/>
        </a:p>
      </dgm:t>
    </dgm:pt>
    <dgm:pt modelId="{2C5506B2-65E7-4EF0-97CB-F4293F427BB6}">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i.e. repo market and CPPs</a:t>
          </a:r>
          <a:endParaRPr lang="en-US" dirty="0"/>
        </a:p>
      </dgm:t>
    </dgm:pt>
    <dgm:pt modelId="{A75F56C3-2D46-451C-BEC2-6DE0BE34F2B3}" type="parTrans" cxnId="{491FFD6C-29C4-40AD-9E32-DD59435A46A5}">
      <dgm:prSet/>
      <dgm:spPr/>
      <dgm:t>
        <a:bodyPr/>
        <a:lstStyle/>
        <a:p>
          <a:endParaRPr lang="en-US"/>
        </a:p>
      </dgm:t>
    </dgm:pt>
    <dgm:pt modelId="{18B7D1C4-4947-421F-9770-A9C76627ED05}" type="sibTrans" cxnId="{491FFD6C-29C4-40AD-9E32-DD59435A46A5}">
      <dgm:prSet/>
      <dgm:spPr/>
      <dgm:t>
        <a:bodyPr/>
        <a:lstStyle/>
        <a:p>
          <a:endParaRPr lang="en-US"/>
        </a:p>
      </dgm:t>
    </dgm:pt>
    <dgm:pt modelId="{8766BFDC-00C6-49AC-9F89-707728E5CBCF}">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Risk measurement mechanisms to mitigate systemic risks</a:t>
          </a:r>
          <a:endParaRPr lang="en-US" dirty="0"/>
        </a:p>
      </dgm:t>
    </dgm:pt>
    <dgm:pt modelId="{AC4E3984-2836-46EB-A152-1F352A12D1D9}" type="parTrans" cxnId="{41609ACD-29C4-4E3C-8A6C-9C84D98770E1}">
      <dgm:prSet/>
      <dgm:spPr/>
      <dgm:t>
        <a:bodyPr/>
        <a:lstStyle/>
        <a:p>
          <a:endParaRPr lang="en-US"/>
        </a:p>
      </dgm:t>
    </dgm:pt>
    <dgm:pt modelId="{179D28BA-615F-41E8-ACC3-9A4A9D560734}" type="sibTrans" cxnId="{41609ACD-29C4-4E3C-8A6C-9C84D98770E1}">
      <dgm:prSet/>
      <dgm:spPr/>
      <dgm:t>
        <a:bodyPr/>
        <a:lstStyle/>
        <a:p>
          <a:endParaRPr lang="en-US"/>
        </a:p>
      </dgm:t>
    </dgm:pt>
    <dgm:pt modelId="{5FCECBDC-EAD8-4C38-901C-B5A812465E6A}">
      <dgm:prSet/>
      <dgm:spPr/>
      <dgm:t>
        <a:bodyPr/>
        <a:lstStyle/>
        <a:p>
          <a:r>
            <a:rPr lang="en-US" dirty="0" smtClean="0"/>
            <a:t>High leverage ratios in place</a:t>
          </a:r>
          <a:endParaRPr lang="en-US" dirty="0"/>
        </a:p>
      </dgm:t>
    </dgm:pt>
    <dgm:pt modelId="{95DDC3FD-2E1E-43DD-B0C4-1C60DA653019}" type="parTrans" cxnId="{C7D8704B-6E22-4E13-9A28-24FE5ACED756}">
      <dgm:prSet/>
      <dgm:spPr/>
      <dgm:t>
        <a:bodyPr/>
        <a:lstStyle/>
        <a:p>
          <a:endParaRPr lang="en-US"/>
        </a:p>
      </dgm:t>
    </dgm:pt>
    <dgm:pt modelId="{BADD95B0-FC39-41D3-B033-9839DF0A5661}" type="sibTrans" cxnId="{C7D8704B-6E22-4E13-9A28-24FE5ACED756}">
      <dgm:prSet/>
      <dgm:spPr/>
      <dgm:t>
        <a:bodyPr/>
        <a:lstStyle/>
        <a:p>
          <a:endParaRPr lang="en-US"/>
        </a:p>
      </dgm:t>
    </dgm:pt>
    <dgm:pt modelId="{59735EB3-B880-4662-A789-0A43E3024B67}">
      <dgm:prSet/>
      <dgm:spPr/>
      <dgm:t>
        <a:bodyPr/>
        <a:lstStyle/>
        <a:p>
          <a:r>
            <a:rPr lang="en-US" dirty="0" smtClean="0"/>
            <a:t>Higher risk-based capital requirements for liquidity lines</a:t>
          </a:r>
          <a:endParaRPr lang="en-US" dirty="0"/>
        </a:p>
      </dgm:t>
    </dgm:pt>
    <dgm:pt modelId="{7F6593A0-EB81-43CC-BD9D-523E0BD4721D}" type="parTrans" cxnId="{ADF2426A-C340-430C-B3AE-0D549E28407D}">
      <dgm:prSet/>
      <dgm:spPr/>
      <dgm:t>
        <a:bodyPr/>
        <a:lstStyle/>
        <a:p>
          <a:endParaRPr lang="en-US"/>
        </a:p>
      </dgm:t>
    </dgm:pt>
    <dgm:pt modelId="{31B38532-F16D-4648-B0C9-42A779D0E506}" type="sibTrans" cxnId="{ADF2426A-C340-430C-B3AE-0D549E28407D}">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3"/>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3"/>
      <dgm:spPr/>
    </dgm:pt>
    <dgm:pt modelId="{B977005A-3A37-6444-8F70-D4DEA520C31A}" type="pres">
      <dgm:prSet presAssocID="{638E72D9-E01B-624F-B999-FB50428C17FE}" presName="dstNode" presStyleLbl="node1" presStyleIdx="0" presStyleCnt="3"/>
      <dgm:spPr/>
    </dgm:pt>
    <dgm:pt modelId="{E94E398F-EF07-444D-8BFA-9214195DE1A8}" type="pres">
      <dgm:prSet presAssocID="{4260B3E1-25D7-4A45-AF84-4DB990EADE7B}" presName="text_1" presStyleLbl="node1" presStyleIdx="0" presStyleCnt="3">
        <dgm:presLayoutVars>
          <dgm:bulletEnabled val="1"/>
        </dgm:presLayoutVars>
      </dgm:prSet>
      <dgm:spPr/>
      <dgm:t>
        <a:bodyPr/>
        <a:lstStyle/>
        <a:p>
          <a:endParaRPr lang="fr-FR"/>
        </a:p>
      </dgm:t>
    </dgm:pt>
    <dgm:pt modelId="{AADBF808-EEB0-45CF-A101-1BB31AC2A61B}" type="pres">
      <dgm:prSet presAssocID="{4260B3E1-25D7-4A45-AF84-4DB990EADE7B}" presName="accent_1" presStyleCnt="0"/>
      <dgm:spPr/>
    </dgm:pt>
    <dgm:pt modelId="{84B96830-7FAF-2E4C-B0EB-2A8309A47BC6}" type="pres">
      <dgm:prSet presAssocID="{4260B3E1-25D7-4A45-AF84-4DB990EADE7B}" presName="accentRepeatNode" presStyleLbl="solidFgAcc1" presStyleIdx="0" presStyleCnt="3"/>
      <dgm:spPr/>
    </dgm:pt>
    <dgm:pt modelId="{7B457D57-DC13-435C-9F94-6332C069ECE0}" type="pres">
      <dgm:prSet presAssocID="{8766BFDC-00C6-49AC-9F89-707728E5CBCF}" presName="text_2" presStyleLbl="node1" presStyleIdx="1" presStyleCnt="3">
        <dgm:presLayoutVars>
          <dgm:bulletEnabled val="1"/>
        </dgm:presLayoutVars>
      </dgm:prSet>
      <dgm:spPr/>
      <dgm:t>
        <a:bodyPr/>
        <a:lstStyle/>
        <a:p>
          <a:endParaRPr lang="en-US"/>
        </a:p>
      </dgm:t>
    </dgm:pt>
    <dgm:pt modelId="{0D37D362-E723-4E42-8D4F-F3E34E5320A6}" type="pres">
      <dgm:prSet presAssocID="{8766BFDC-00C6-49AC-9F89-707728E5CBCF}" presName="accent_2" presStyleCnt="0"/>
      <dgm:spPr/>
    </dgm:pt>
    <dgm:pt modelId="{09B7B351-C7DC-4E9B-9E7F-C129BF8F6466}" type="pres">
      <dgm:prSet presAssocID="{8766BFDC-00C6-49AC-9F89-707728E5CBCF}" presName="accentRepeatNode" presStyleLbl="solidFgAcc1" presStyleIdx="1" presStyleCnt="3"/>
      <dgm:spPr/>
    </dgm:pt>
    <dgm:pt modelId="{BEA1D966-3A33-42B3-8E47-155B25F2CB36}" type="pres">
      <dgm:prSet presAssocID="{586E9F55-A547-784F-A17F-CEC6BC87BC8E}" presName="text_3" presStyleLbl="node1" presStyleIdx="2" presStyleCnt="3">
        <dgm:presLayoutVars>
          <dgm:bulletEnabled val="1"/>
        </dgm:presLayoutVars>
      </dgm:prSet>
      <dgm:spPr/>
      <dgm:t>
        <a:bodyPr/>
        <a:lstStyle/>
        <a:p>
          <a:endParaRPr lang="en-US"/>
        </a:p>
      </dgm:t>
    </dgm:pt>
    <dgm:pt modelId="{51E89477-EF06-41E8-BCF7-4A4D9761A59E}" type="pres">
      <dgm:prSet presAssocID="{586E9F55-A547-784F-A17F-CEC6BC87BC8E}" presName="accent_3" presStyleCnt="0"/>
      <dgm:spPr/>
    </dgm:pt>
    <dgm:pt modelId="{4BD56775-2122-414C-946F-9C50A6AE744E}" type="pres">
      <dgm:prSet presAssocID="{586E9F55-A547-784F-A17F-CEC6BC87BC8E}" presName="accentRepeatNode" presStyleLbl="solidFgAcc1" presStyleIdx="2" presStyleCnt="3"/>
      <dgm:spPr/>
    </dgm:pt>
  </dgm:ptLst>
  <dgm:cxnLst>
    <dgm:cxn modelId="{EB380CB0-F8E2-49E4-8D17-280836E7971D}" type="presOf" srcId="{4260B3E1-25D7-4A45-AF84-4DB990EADE7B}" destId="{E94E398F-EF07-444D-8BFA-9214195DE1A8}" srcOrd="0" destOrd="0" presId="urn:microsoft.com/office/officeart/2008/layout/VerticalCurvedList"/>
    <dgm:cxn modelId="{491FFD6C-29C4-40AD-9E32-DD59435A46A5}" srcId="{4260B3E1-25D7-4A45-AF84-4DB990EADE7B}" destId="{2C5506B2-65E7-4EF0-97CB-F4293F427BB6}" srcOrd="0" destOrd="0" parTransId="{A75F56C3-2D46-451C-BEC2-6DE0BE34F2B3}" sibTransId="{18B7D1C4-4947-421F-9770-A9C76627ED05}"/>
    <dgm:cxn modelId="{A3EFB314-AFA7-41BB-90A0-ECA39902BA67}" type="presOf" srcId="{18B7D1C4-4947-421F-9770-A9C76627ED05}" destId="{3364E054-221D-7D45-94D8-490A7B11614D}" srcOrd="0" destOrd="0" presId="urn:microsoft.com/office/officeart/2008/layout/VerticalCurvedList"/>
    <dgm:cxn modelId="{49697510-7B7F-438C-884E-A3DC881C8A0E}" type="presOf" srcId="{586E9F55-A547-784F-A17F-CEC6BC87BC8E}" destId="{BEA1D966-3A33-42B3-8E47-155B25F2CB36}" srcOrd="0" destOrd="0" presId="urn:microsoft.com/office/officeart/2008/layout/VerticalCurvedList"/>
    <dgm:cxn modelId="{EAB01388-CA70-49AE-AA3C-E2E5E9FF6D5B}" type="presOf" srcId="{638E72D9-E01B-624F-B999-FB50428C17FE}" destId="{FA742BFD-5F22-4A41-9510-DDA03CA045C0}" srcOrd="0" destOrd="0" presId="urn:microsoft.com/office/officeart/2008/layout/VerticalCurvedList"/>
    <dgm:cxn modelId="{6393A3F2-808E-9A4A-A5B3-3748353CCE6A}" srcId="{638E72D9-E01B-624F-B999-FB50428C17FE}" destId="{586E9F55-A547-784F-A17F-CEC6BC87BC8E}" srcOrd="2" destOrd="0" parTransId="{23226CE2-7F64-3F47-995B-E38D09DE81BA}" sibTransId="{E8C9D8A9-05B9-8045-B62F-212B21E3A7E9}"/>
    <dgm:cxn modelId="{E549BACE-FA62-4955-93C9-94BE04DB471E}" type="presOf" srcId="{5FCECBDC-EAD8-4C38-901C-B5A812465E6A}" destId="{7B457D57-DC13-435C-9F94-6332C069ECE0}" srcOrd="0" destOrd="1" presId="urn:microsoft.com/office/officeart/2008/layout/VerticalCurvedList"/>
    <dgm:cxn modelId="{41609ACD-29C4-4E3C-8A6C-9C84D98770E1}" srcId="{638E72D9-E01B-624F-B999-FB50428C17FE}" destId="{8766BFDC-00C6-49AC-9F89-707728E5CBCF}" srcOrd="1" destOrd="0" parTransId="{AC4E3984-2836-46EB-A152-1F352A12D1D9}" sibTransId="{179D28BA-615F-41E8-ACC3-9A4A9D560734}"/>
    <dgm:cxn modelId="{78D791C5-5577-42FA-B48D-FEEA11DF162F}" type="presOf" srcId="{59735EB3-B880-4662-A789-0A43E3024B67}" destId="{7B457D57-DC13-435C-9F94-6332C069ECE0}" srcOrd="0" destOrd="2" presId="urn:microsoft.com/office/officeart/2008/layout/VerticalCurvedList"/>
    <dgm:cxn modelId="{C7D8704B-6E22-4E13-9A28-24FE5ACED756}" srcId="{8766BFDC-00C6-49AC-9F89-707728E5CBCF}" destId="{5FCECBDC-EAD8-4C38-901C-B5A812465E6A}" srcOrd="0" destOrd="0" parTransId="{95DDC3FD-2E1E-43DD-B0C4-1C60DA653019}" sibTransId="{BADD95B0-FC39-41D3-B033-9839DF0A5661}"/>
    <dgm:cxn modelId="{ADF2426A-C340-430C-B3AE-0D549E28407D}" srcId="{8766BFDC-00C6-49AC-9F89-707728E5CBCF}" destId="{59735EB3-B880-4662-A789-0A43E3024B67}" srcOrd="1" destOrd="0" parTransId="{7F6593A0-EB81-43CC-BD9D-523E0BD4721D}" sibTransId="{31B38532-F16D-4648-B0C9-42A779D0E506}"/>
    <dgm:cxn modelId="{E627817C-8F1A-8C46-95CC-703B470FC801}" srcId="{638E72D9-E01B-624F-B999-FB50428C17FE}" destId="{4260B3E1-25D7-4A45-AF84-4DB990EADE7B}" srcOrd="0" destOrd="0" parTransId="{19BD053C-B1D6-8741-99E0-7F1FBB85B348}" sibTransId="{2E4826C8-1722-C442-8037-86D8EFD4B585}"/>
    <dgm:cxn modelId="{6BBAABE4-5E67-41B5-9676-00A0ABE9EA7B}" type="presOf" srcId="{2C5506B2-65E7-4EF0-97CB-F4293F427BB6}" destId="{E94E398F-EF07-444D-8BFA-9214195DE1A8}" srcOrd="0" destOrd="1" presId="urn:microsoft.com/office/officeart/2008/layout/VerticalCurvedList"/>
    <dgm:cxn modelId="{D8D0D398-A9DB-44B8-A5A8-45EA69067129}" type="presOf" srcId="{8766BFDC-00C6-49AC-9F89-707728E5CBCF}" destId="{7B457D57-DC13-435C-9F94-6332C069ECE0}" srcOrd="0" destOrd="0" presId="urn:microsoft.com/office/officeart/2008/layout/VerticalCurvedList"/>
    <dgm:cxn modelId="{04F869EB-1A4B-4CAB-A949-24EA01D16B1C}" type="presParOf" srcId="{FA742BFD-5F22-4A41-9510-DDA03CA045C0}" destId="{E6FDF53D-42AB-CC4C-B217-5F095673EC8B}" srcOrd="0" destOrd="0" presId="urn:microsoft.com/office/officeart/2008/layout/VerticalCurvedList"/>
    <dgm:cxn modelId="{0A61CD6B-32B9-4839-8212-1CEE2FD73857}" type="presParOf" srcId="{E6FDF53D-42AB-CC4C-B217-5F095673EC8B}" destId="{30E738AA-6896-7E49-8110-0D4F5E5674F6}" srcOrd="0" destOrd="0" presId="urn:microsoft.com/office/officeart/2008/layout/VerticalCurvedList"/>
    <dgm:cxn modelId="{7405BD5F-2D87-4C78-B39A-22D0FEA09661}" type="presParOf" srcId="{30E738AA-6896-7E49-8110-0D4F5E5674F6}" destId="{E8CB18C3-1A08-6A4B-8BCF-EB4B3683C56A}" srcOrd="0" destOrd="0" presId="urn:microsoft.com/office/officeart/2008/layout/VerticalCurvedList"/>
    <dgm:cxn modelId="{A7597039-CB6F-4C39-9C33-0F08A6C163A6}" type="presParOf" srcId="{30E738AA-6896-7E49-8110-0D4F5E5674F6}" destId="{3364E054-221D-7D45-94D8-490A7B11614D}" srcOrd="1" destOrd="0" presId="urn:microsoft.com/office/officeart/2008/layout/VerticalCurvedList"/>
    <dgm:cxn modelId="{491A6AC2-FC38-4D46-A19C-C54CB7D65733}" type="presParOf" srcId="{30E738AA-6896-7E49-8110-0D4F5E5674F6}" destId="{2CB381E4-5548-C149-9FED-BFB1BD05FB1A}" srcOrd="2" destOrd="0" presId="urn:microsoft.com/office/officeart/2008/layout/VerticalCurvedList"/>
    <dgm:cxn modelId="{C7FD0FE6-96F1-4111-8553-881B51B35C6F}" type="presParOf" srcId="{30E738AA-6896-7E49-8110-0D4F5E5674F6}" destId="{B977005A-3A37-6444-8F70-D4DEA520C31A}" srcOrd="3" destOrd="0" presId="urn:microsoft.com/office/officeart/2008/layout/VerticalCurvedList"/>
    <dgm:cxn modelId="{FF49EDEA-06A8-43D4-8E2B-8402F83413A0}" type="presParOf" srcId="{E6FDF53D-42AB-CC4C-B217-5F095673EC8B}" destId="{E94E398F-EF07-444D-8BFA-9214195DE1A8}" srcOrd="1" destOrd="0" presId="urn:microsoft.com/office/officeart/2008/layout/VerticalCurvedList"/>
    <dgm:cxn modelId="{00F8CF03-DE1E-4742-BCFD-7A05B96258C3}" type="presParOf" srcId="{E6FDF53D-42AB-CC4C-B217-5F095673EC8B}" destId="{AADBF808-EEB0-45CF-A101-1BB31AC2A61B}" srcOrd="2" destOrd="0" presId="urn:microsoft.com/office/officeart/2008/layout/VerticalCurvedList"/>
    <dgm:cxn modelId="{41FD016C-A3ED-4835-A7CF-5DA22DD9331C}" type="presParOf" srcId="{AADBF808-EEB0-45CF-A101-1BB31AC2A61B}" destId="{84B96830-7FAF-2E4C-B0EB-2A8309A47BC6}" srcOrd="0" destOrd="0" presId="urn:microsoft.com/office/officeart/2008/layout/VerticalCurvedList"/>
    <dgm:cxn modelId="{FD1EA525-EA7F-4840-BC3A-0FDBFE42F55C}" type="presParOf" srcId="{E6FDF53D-42AB-CC4C-B217-5F095673EC8B}" destId="{7B457D57-DC13-435C-9F94-6332C069ECE0}" srcOrd="3" destOrd="0" presId="urn:microsoft.com/office/officeart/2008/layout/VerticalCurvedList"/>
    <dgm:cxn modelId="{3373DA85-013D-4509-83B0-93ADE3AA8523}" type="presParOf" srcId="{E6FDF53D-42AB-CC4C-B217-5F095673EC8B}" destId="{0D37D362-E723-4E42-8D4F-F3E34E5320A6}" srcOrd="4" destOrd="0" presId="urn:microsoft.com/office/officeart/2008/layout/VerticalCurvedList"/>
    <dgm:cxn modelId="{813FF021-1392-4CDB-ACCD-AA18FC5392FE}" type="presParOf" srcId="{0D37D362-E723-4E42-8D4F-F3E34E5320A6}" destId="{09B7B351-C7DC-4E9B-9E7F-C129BF8F6466}" srcOrd="0" destOrd="0" presId="urn:microsoft.com/office/officeart/2008/layout/VerticalCurvedList"/>
    <dgm:cxn modelId="{12D0FF07-F518-4A88-A8A7-B02A3774825B}" type="presParOf" srcId="{E6FDF53D-42AB-CC4C-B217-5F095673EC8B}" destId="{BEA1D966-3A33-42B3-8E47-155B25F2CB36}" srcOrd="5" destOrd="0" presId="urn:microsoft.com/office/officeart/2008/layout/VerticalCurvedList"/>
    <dgm:cxn modelId="{385CD2F3-39CD-4A4A-A1B7-77502D155160}" type="presParOf" srcId="{E6FDF53D-42AB-CC4C-B217-5F095673EC8B}" destId="{51E89477-EF06-41E8-BCF7-4A4D9761A59E}" srcOrd="6" destOrd="0" presId="urn:microsoft.com/office/officeart/2008/layout/VerticalCurvedList"/>
    <dgm:cxn modelId="{0EF18D56-5102-4D53-B180-94F37D6F1C97}" type="presParOf" srcId="{51E89477-EF06-41E8-BCF7-4A4D9761A59E}" destId="{4BD56775-2122-414C-946F-9C50A6AE744E}"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5267813-3FD0-ED40-B021-E74B3B5323F6}">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Regulatory arbitrage between countries can lead to competitive imbalances </a:t>
          </a:r>
          <a:endParaRPr lang="en-US" dirty="0"/>
        </a:p>
      </dgm:t>
    </dgm:pt>
    <dgm:pt modelId="{341CD042-C960-EA45-8844-025CC4B4E655}" type="parTrans" cxnId="{2211AD7E-4A9D-FE48-9329-D775C5EA55E7}">
      <dgm:prSet/>
      <dgm:spPr/>
      <dgm:t>
        <a:bodyPr/>
        <a:lstStyle/>
        <a:p>
          <a:endParaRPr lang="en-US"/>
        </a:p>
      </dgm:t>
    </dgm:pt>
    <dgm:pt modelId="{E42AFF86-962F-B24C-91C2-34310F94BDE2}" type="sibTrans" cxnId="{2211AD7E-4A9D-FE48-9329-D775C5EA55E7}">
      <dgm:prSet/>
      <dgm:spPr/>
      <dgm:t>
        <a:bodyPr/>
        <a:lstStyle/>
        <a:p>
          <a:endParaRPr lang="en-US"/>
        </a:p>
      </dgm:t>
    </dgm:pt>
    <dgm:pt modelId="{4260B3E1-25D7-4A45-AF84-4DB990EADE7B}">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Multiple burdens on banks</a:t>
          </a:r>
          <a:endParaRPr lang="en-US" dirty="0"/>
        </a:p>
      </dgm:t>
    </dgm:pt>
    <dgm:pt modelId="{19BD053C-B1D6-8741-99E0-7F1FBB85B348}" type="parTrans" cxnId="{E627817C-8F1A-8C46-95CC-703B470FC801}">
      <dgm:prSet/>
      <dgm:spPr/>
      <dgm:t>
        <a:bodyPr/>
        <a:lstStyle/>
        <a:p>
          <a:endParaRPr lang="en-US"/>
        </a:p>
      </dgm:t>
    </dgm:pt>
    <dgm:pt modelId="{2E4826C8-1722-C442-8037-86D8EFD4B585}" type="sibTrans" cxnId="{E627817C-8F1A-8C46-95CC-703B470FC801}">
      <dgm:prSet/>
      <dgm:spPr/>
      <dgm:t>
        <a:bodyPr/>
        <a:lstStyle/>
        <a:p>
          <a:endParaRPr lang="en-US"/>
        </a:p>
      </dgm:t>
    </dgm:pt>
    <dgm:pt modelId="{586E9F55-A547-784F-A17F-CEC6BC87BC8E}">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Allow for similar reforms in shadow banking</a:t>
          </a:r>
          <a:endParaRPr lang="en-US" dirty="0"/>
        </a:p>
      </dgm:t>
    </dgm:pt>
    <dgm:pt modelId="{23226CE2-7F64-3F47-995B-E38D09DE81BA}" type="parTrans" cxnId="{6393A3F2-808E-9A4A-A5B3-3748353CCE6A}">
      <dgm:prSet/>
      <dgm:spPr/>
      <dgm:t>
        <a:bodyPr/>
        <a:lstStyle/>
        <a:p>
          <a:endParaRPr lang="en-US"/>
        </a:p>
      </dgm:t>
    </dgm:pt>
    <dgm:pt modelId="{E8C9D8A9-05B9-8045-B62F-212B21E3A7E9}" type="sibTrans" cxnId="{6393A3F2-808E-9A4A-A5B3-3748353CCE6A}">
      <dgm:prSet/>
      <dgm:spPr/>
      <dgm:t>
        <a:bodyPr/>
        <a:lstStyle/>
        <a:p>
          <a:endParaRPr lang="en-US"/>
        </a:p>
      </dgm:t>
    </dgm:pt>
    <dgm:pt modelId="{1E35B0DA-AF38-E247-B389-D4FE3C9AA7D7}">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Jurisdictions are not immune to the vulnerabilities of the global markets</a:t>
          </a:r>
          <a:endParaRPr lang="en-US" dirty="0"/>
        </a:p>
      </dgm:t>
    </dgm:pt>
    <dgm:pt modelId="{CD98B0EB-C093-6B48-B169-D07DD3370E2E}" type="parTrans" cxnId="{3E9BB396-EB6D-CF4B-9015-FB1A35D66CB5}">
      <dgm:prSet/>
      <dgm:spPr/>
      <dgm:t>
        <a:bodyPr/>
        <a:lstStyle/>
        <a:p>
          <a:endParaRPr lang="en-US"/>
        </a:p>
      </dgm:t>
    </dgm:pt>
    <dgm:pt modelId="{32B92D03-F011-2D4C-AA17-DDB299C09A62}" type="sibTrans" cxnId="{3E9BB396-EB6D-CF4B-9015-FB1A35D66CB5}">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4"/>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4"/>
      <dgm:spPr/>
    </dgm:pt>
    <dgm:pt modelId="{B977005A-3A37-6444-8F70-D4DEA520C31A}" type="pres">
      <dgm:prSet presAssocID="{638E72D9-E01B-624F-B999-FB50428C17FE}" presName="dstNode" presStyleLbl="node1" presStyleIdx="0" presStyleCnt="4"/>
      <dgm:spPr/>
    </dgm:pt>
    <dgm:pt modelId="{E59E27E4-0E4B-0243-949B-7F501938D219}" type="pres">
      <dgm:prSet presAssocID="{95267813-3FD0-ED40-B021-E74B3B5323F6}" presName="text_1" presStyleLbl="node1" presStyleIdx="0" presStyleCnt="4">
        <dgm:presLayoutVars>
          <dgm:bulletEnabled val="1"/>
        </dgm:presLayoutVars>
      </dgm:prSet>
      <dgm:spPr/>
      <dgm:t>
        <a:bodyPr/>
        <a:lstStyle/>
        <a:p>
          <a:endParaRPr lang="en-US"/>
        </a:p>
      </dgm:t>
    </dgm:pt>
    <dgm:pt modelId="{A79B8175-A18C-4B44-937D-6F143A1DCB0F}" type="pres">
      <dgm:prSet presAssocID="{95267813-3FD0-ED40-B021-E74B3B5323F6}" presName="accent_1" presStyleCnt="0"/>
      <dgm:spPr/>
    </dgm:pt>
    <dgm:pt modelId="{ACB50928-71C1-3F4E-9885-80624BB9229B}" type="pres">
      <dgm:prSet presAssocID="{95267813-3FD0-ED40-B021-E74B3B5323F6}" presName="accentRepeatNode" presStyleLbl="solidFgAcc1" presStyleIdx="0" presStyleCnt="4"/>
      <dgm:spPr/>
    </dgm:pt>
    <dgm:pt modelId="{CE514530-DF52-8C47-BE52-CDE0A5C8312E}" type="pres">
      <dgm:prSet presAssocID="{4260B3E1-25D7-4A45-AF84-4DB990EADE7B}" presName="text_2" presStyleLbl="node1" presStyleIdx="1" presStyleCnt="4">
        <dgm:presLayoutVars>
          <dgm:bulletEnabled val="1"/>
        </dgm:presLayoutVars>
      </dgm:prSet>
      <dgm:spPr/>
      <dgm:t>
        <a:bodyPr/>
        <a:lstStyle/>
        <a:p>
          <a:endParaRPr lang="en-US"/>
        </a:p>
      </dgm:t>
    </dgm:pt>
    <dgm:pt modelId="{9F5F5000-86AD-574F-BB6C-3118660F8324}" type="pres">
      <dgm:prSet presAssocID="{4260B3E1-25D7-4A45-AF84-4DB990EADE7B}" presName="accent_2" presStyleCnt="0"/>
      <dgm:spPr/>
    </dgm:pt>
    <dgm:pt modelId="{84B96830-7FAF-2E4C-B0EB-2A8309A47BC6}" type="pres">
      <dgm:prSet presAssocID="{4260B3E1-25D7-4A45-AF84-4DB990EADE7B}" presName="accentRepeatNode" presStyleLbl="solidFgAcc1" presStyleIdx="1" presStyleCnt="4"/>
      <dgm:spPr/>
    </dgm:pt>
    <dgm:pt modelId="{FB109E71-1001-4340-BB8C-A2D2837FEBCB}" type="pres">
      <dgm:prSet presAssocID="{586E9F55-A547-784F-A17F-CEC6BC87BC8E}" presName="text_3" presStyleLbl="node1" presStyleIdx="2" presStyleCnt="4">
        <dgm:presLayoutVars>
          <dgm:bulletEnabled val="1"/>
        </dgm:presLayoutVars>
      </dgm:prSet>
      <dgm:spPr/>
      <dgm:t>
        <a:bodyPr/>
        <a:lstStyle/>
        <a:p>
          <a:endParaRPr lang="en-US"/>
        </a:p>
      </dgm:t>
    </dgm:pt>
    <dgm:pt modelId="{63B9042F-A05D-3A48-939C-BF3CBBF059E9}" type="pres">
      <dgm:prSet presAssocID="{586E9F55-A547-784F-A17F-CEC6BC87BC8E}" presName="accent_3" presStyleCnt="0"/>
      <dgm:spPr/>
    </dgm:pt>
    <dgm:pt modelId="{4BD56775-2122-414C-946F-9C50A6AE744E}" type="pres">
      <dgm:prSet presAssocID="{586E9F55-A547-784F-A17F-CEC6BC87BC8E}" presName="accentRepeatNode" presStyleLbl="solidFgAcc1" presStyleIdx="2" presStyleCnt="4"/>
      <dgm:spPr/>
    </dgm:pt>
    <dgm:pt modelId="{A384C23C-B0CB-CE49-A01A-B0AEBDAF0E7E}" type="pres">
      <dgm:prSet presAssocID="{1E35B0DA-AF38-E247-B389-D4FE3C9AA7D7}" presName="text_4" presStyleLbl="node1" presStyleIdx="3" presStyleCnt="4">
        <dgm:presLayoutVars>
          <dgm:bulletEnabled val="1"/>
        </dgm:presLayoutVars>
      </dgm:prSet>
      <dgm:spPr/>
      <dgm:t>
        <a:bodyPr/>
        <a:lstStyle/>
        <a:p>
          <a:endParaRPr lang="en-US"/>
        </a:p>
      </dgm:t>
    </dgm:pt>
    <dgm:pt modelId="{FB0E0484-DAA2-9442-92AD-870856F9270A}" type="pres">
      <dgm:prSet presAssocID="{1E35B0DA-AF38-E247-B389-D4FE3C9AA7D7}" presName="accent_4" presStyleCnt="0"/>
      <dgm:spPr/>
    </dgm:pt>
    <dgm:pt modelId="{4A208109-C404-5343-A527-AC56B851303A}" type="pres">
      <dgm:prSet presAssocID="{1E35B0DA-AF38-E247-B389-D4FE3C9AA7D7}" presName="accentRepeatNode" presStyleLbl="solidFgAcc1" presStyleIdx="3" presStyleCnt="4"/>
      <dgm:spPr/>
    </dgm:pt>
  </dgm:ptLst>
  <dgm:cxnLst>
    <dgm:cxn modelId="{3E9BB396-EB6D-CF4B-9015-FB1A35D66CB5}" srcId="{638E72D9-E01B-624F-B999-FB50428C17FE}" destId="{1E35B0DA-AF38-E247-B389-D4FE3C9AA7D7}" srcOrd="3" destOrd="0" parTransId="{CD98B0EB-C093-6B48-B169-D07DD3370E2E}" sibTransId="{32B92D03-F011-2D4C-AA17-DDB299C09A62}"/>
    <dgm:cxn modelId="{2211AD7E-4A9D-FE48-9329-D775C5EA55E7}" srcId="{638E72D9-E01B-624F-B999-FB50428C17FE}" destId="{95267813-3FD0-ED40-B021-E74B3B5323F6}" srcOrd="0" destOrd="0" parTransId="{341CD042-C960-EA45-8844-025CC4B4E655}" sibTransId="{E42AFF86-962F-B24C-91C2-34310F94BDE2}"/>
    <dgm:cxn modelId="{FB483094-52E0-7A42-B3AE-C6DDD6CCE1A9}" type="presOf" srcId="{95267813-3FD0-ED40-B021-E74B3B5323F6}" destId="{E59E27E4-0E4B-0243-949B-7F501938D219}" srcOrd="0" destOrd="0" presId="urn:microsoft.com/office/officeart/2008/layout/VerticalCurvedList"/>
    <dgm:cxn modelId="{6393A3F2-808E-9A4A-A5B3-3748353CCE6A}" srcId="{638E72D9-E01B-624F-B999-FB50428C17FE}" destId="{586E9F55-A547-784F-A17F-CEC6BC87BC8E}" srcOrd="2" destOrd="0" parTransId="{23226CE2-7F64-3F47-995B-E38D09DE81BA}" sibTransId="{E8C9D8A9-05B9-8045-B62F-212B21E3A7E9}"/>
    <dgm:cxn modelId="{0DAE32FE-2DD4-FA47-BC8A-616617E7E551}" type="presOf" srcId="{1E35B0DA-AF38-E247-B389-D4FE3C9AA7D7}" destId="{A384C23C-B0CB-CE49-A01A-B0AEBDAF0E7E}" srcOrd="0" destOrd="0" presId="urn:microsoft.com/office/officeart/2008/layout/VerticalCurvedList"/>
    <dgm:cxn modelId="{861798BD-432F-1544-B80A-159AE1348373}" type="presOf" srcId="{4260B3E1-25D7-4A45-AF84-4DB990EADE7B}" destId="{CE514530-DF52-8C47-BE52-CDE0A5C8312E}" srcOrd="0" destOrd="0" presId="urn:microsoft.com/office/officeart/2008/layout/VerticalCurvedList"/>
    <dgm:cxn modelId="{E627817C-8F1A-8C46-95CC-703B470FC801}" srcId="{638E72D9-E01B-624F-B999-FB50428C17FE}" destId="{4260B3E1-25D7-4A45-AF84-4DB990EADE7B}" srcOrd="1" destOrd="0" parTransId="{19BD053C-B1D6-8741-99E0-7F1FBB85B348}" sibTransId="{2E4826C8-1722-C442-8037-86D8EFD4B585}"/>
    <dgm:cxn modelId="{C87EE4FB-EEDC-CA48-AF3E-125501095302}" type="presOf" srcId="{638E72D9-E01B-624F-B999-FB50428C17FE}" destId="{FA742BFD-5F22-4A41-9510-DDA03CA045C0}" srcOrd="0" destOrd="0" presId="urn:microsoft.com/office/officeart/2008/layout/VerticalCurvedList"/>
    <dgm:cxn modelId="{BD1FAA56-5EB4-A540-BE32-EFAF2823C131}" type="presOf" srcId="{586E9F55-A547-784F-A17F-CEC6BC87BC8E}" destId="{FB109E71-1001-4340-BB8C-A2D2837FEBCB}" srcOrd="0" destOrd="0" presId="urn:microsoft.com/office/officeart/2008/layout/VerticalCurvedList"/>
    <dgm:cxn modelId="{73035E94-F011-5E4C-AF1C-D9A2A7F653CB}" type="presOf" srcId="{E42AFF86-962F-B24C-91C2-34310F94BDE2}" destId="{3364E054-221D-7D45-94D8-490A7B11614D}" srcOrd="0" destOrd="0" presId="urn:microsoft.com/office/officeart/2008/layout/VerticalCurvedList"/>
    <dgm:cxn modelId="{0B93096D-7FA9-B846-8F9C-8B121FF35DB4}" type="presParOf" srcId="{FA742BFD-5F22-4A41-9510-DDA03CA045C0}" destId="{E6FDF53D-42AB-CC4C-B217-5F095673EC8B}" srcOrd="0" destOrd="0" presId="urn:microsoft.com/office/officeart/2008/layout/VerticalCurvedList"/>
    <dgm:cxn modelId="{7D516183-092E-ED4E-8FDD-E898E6F26C77}" type="presParOf" srcId="{E6FDF53D-42AB-CC4C-B217-5F095673EC8B}" destId="{30E738AA-6896-7E49-8110-0D4F5E5674F6}" srcOrd="0" destOrd="0" presId="urn:microsoft.com/office/officeart/2008/layout/VerticalCurvedList"/>
    <dgm:cxn modelId="{87281E38-CCB2-684F-A040-6B69E2C55366}" type="presParOf" srcId="{30E738AA-6896-7E49-8110-0D4F5E5674F6}" destId="{E8CB18C3-1A08-6A4B-8BCF-EB4B3683C56A}" srcOrd="0" destOrd="0" presId="urn:microsoft.com/office/officeart/2008/layout/VerticalCurvedList"/>
    <dgm:cxn modelId="{1841FDFA-DE37-8A46-8EF3-0CFD9E58FDF5}" type="presParOf" srcId="{30E738AA-6896-7E49-8110-0D4F5E5674F6}" destId="{3364E054-221D-7D45-94D8-490A7B11614D}" srcOrd="1" destOrd="0" presId="urn:microsoft.com/office/officeart/2008/layout/VerticalCurvedList"/>
    <dgm:cxn modelId="{8FBA146A-9A09-3246-A299-F5E765C160A8}" type="presParOf" srcId="{30E738AA-6896-7E49-8110-0D4F5E5674F6}" destId="{2CB381E4-5548-C149-9FED-BFB1BD05FB1A}" srcOrd="2" destOrd="0" presId="urn:microsoft.com/office/officeart/2008/layout/VerticalCurvedList"/>
    <dgm:cxn modelId="{008C8C84-23FD-C249-915C-153E2534C8DF}" type="presParOf" srcId="{30E738AA-6896-7E49-8110-0D4F5E5674F6}" destId="{B977005A-3A37-6444-8F70-D4DEA520C31A}" srcOrd="3" destOrd="0" presId="urn:microsoft.com/office/officeart/2008/layout/VerticalCurvedList"/>
    <dgm:cxn modelId="{1F74CA92-5A76-2845-AFED-18B9FCC91641}" type="presParOf" srcId="{E6FDF53D-42AB-CC4C-B217-5F095673EC8B}" destId="{E59E27E4-0E4B-0243-949B-7F501938D219}" srcOrd="1" destOrd="0" presId="urn:microsoft.com/office/officeart/2008/layout/VerticalCurvedList"/>
    <dgm:cxn modelId="{F760E703-4C1C-BC49-BAA1-A0F484024E13}" type="presParOf" srcId="{E6FDF53D-42AB-CC4C-B217-5F095673EC8B}" destId="{A79B8175-A18C-4B44-937D-6F143A1DCB0F}" srcOrd="2" destOrd="0" presId="urn:microsoft.com/office/officeart/2008/layout/VerticalCurvedList"/>
    <dgm:cxn modelId="{6446913C-4BD5-F64D-AC35-47E3043761DD}" type="presParOf" srcId="{A79B8175-A18C-4B44-937D-6F143A1DCB0F}" destId="{ACB50928-71C1-3F4E-9885-80624BB9229B}" srcOrd="0" destOrd="0" presId="urn:microsoft.com/office/officeart/2008/layout/VerticalCurvedList"/>
    <dgm:cxn modelId="{116AE069-E626-EC42-857F-BEDF11DFEB7C}" type="presParOf" srcId="{E6FDF53D-42AB-CC4C-B217-5F095673EC8B}" destId="{CE514530-DF52-8C47-BE52-CDE0A5C8312E}" srcOrd="3" destOrd="0" presId="urn:microsoft.com/office/officeart/2008/layout/VerticalCurvedList"/>
    <dgm:cxn modelId="{586E1912-0F73-C74C-96EB-DFCF7DDFFB36}" type="presParOf" srcId="{E6FDF53D-42AB-CC4C-B217-5F095673EC8B}" destId="{9F5F5000-86AD-574F-BB6C-3118660F8324}" srcOrd="4" destOrd="0" presId="urn:microsoft.com/office/officeart/2008/layout/VerticalCurvedList"/>
    <dgm:cxn modelId="{DF902BE0-C8E1-834A-8C38-272575040934}" type="presParOf" srcId="{9F5F5000-86AD-574F-BB6C-3118660F8324}" destId="{84B96830-7FAF-2E4C-B0EB-2A8309A47BC6}" srcOrd="0" destOrd="0" presId="urn:microsoft.com/office/officeart/2008/layout/VerticalCurvedList"/>
    <dgm:cxn modelId="{16425EC0-47AA-BF45-8537-402832F94701}" type="presParOf" srcId="{E6FDF53D-42AB-CC4C-B217-5F095673EC8B}" destId="{FB109E71-1001-4340-BB8C-A2D2837FEBCB}" srcOrd="5" destOrd="0" presId="urn:microsoft.com/office/officeart/2008/layout/VerticalCurvedList"/>
    <dgm:cxn modelId="{441B1D15-F20E-2048-82F3-2742095C5633}" type="presParOf" srcId="{E6FDF53D-42AB-CC4C-B217-5F095673EC8B}" destId="{63B9042F-A05D-3A48-939C-BF3CBBF059E9}" srcOrd="6" destOrd="0" presId="urn:microsoft.com/office/officeart/2008/layout/VerticalCurvedList"/>
    <dgm:cxn modelId="{3F3A6008-E39F-EB4B-B81F-0777DBFCECEF}" type="presParOf" srcId="{63B9042F-A05D-3A48-939C-BF3CBBF059E9}" destId="{4BD56775-2122-414C-946F-9C50A6AE744E}" srcOrd="0" destOrd="0" presId="urn:microsoft.com/office/officeart/2008/layout/VerticalCurvedList"/>
    <dgm:cxn modelId="{1C35DBAD-B53F-9149-9680-6A939D1386F0}" type="presParOf" srcId="{E6FDF53D-42AB-CC4C-B217-5F095673EC8B}" destId="{A384C23C-B0CB-CE49-A01A-B0AEBDAF0E7E}" srcOrd="7" destOrd="0" presId="urn:microsoft.com/office/officeart/2008/layout/VerticalCurvedList"/>
    <dgm:cxn modelId="{525FE64F-4813-5A46-B946-5BF9697F48E0}" type="presParOf" srcId="{E6FDF53D-42AB-CC4C-B217-5F095673EC8B}" destId="{FB0E0484-DAA2-9442-92AD-870856F9270A}" srcOrd="8" destOrd="0" presId="urn:microsoft.com/office/officeart/2008/layout/VerticalCurvedList"/>
    <dgm:cxn modelId="{01A948E9-F6C4-184C-82CB-069C1877F944}" type="presParOf" srcId="{FB0E0484-DAA2-9442-92AD-870856F9270A}" destId="{4A208109-C404-5343-A527-AC56B851303A}"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38E72D9-E01B-624F-B999-FB50428C17FE}"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586E9F55-A547-784F-A17F-CEC6BC87BC8E}">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Credit Rating Agencies Oversight</a:t>
          </a:r>
          <a:endParaRPr lang="en-US" dirty="0"/>
        </a:p>
      </dgm:t>
    </dgm:pt>
    <dgm:pt modelId="{23226CE2-7F64-3F47-995B-E38D09DE81BA}" type="parTrans" cxnId="{6393A3F2-808E-9A4A-A5B3-3748353CCE6A}">
      <dgm:prSet/>
      <dgm:spPr/>
      <dgm:t>
        <a:bodyPr/>
        <a:lstStyle/>
        <a:p>
          <a:endParaRPr lang="en-US"/>
        </a:p>
      </dgm:t>
    </dgm:pt>
    <dgm:pt modelId="{E8C9D8A9-05B9-8045-B62F-212B21E3A7E9}" type="sibTrans" cxnId="{6393A3F2-808E-9A4A-A5B3-3748353CCE6A}">
      <dgm:prSet/>
      <dgm:spPr/>
      <dgm:t>
        <a:bodyPr/>
        <a:lstStyle/>
        <a:p>
          <a:endParaRPr lang="en-US"/>
        </a:p>
      </dgm:t>
    </dgm:pt>
    <dgm:pt modelId="{AFBCCB29-0D20-2749-A477-E229528CD183}">
      <dgm:prSet>
        <dgm:style>
          <a:lnRef idx="2">
            <a:schemeClr val="accent2"/>
          </a:lnRef>
          <a:fillRef idx="1">
            <a:schemeClr val="lt1"/>
          </a:fillRef>
          <a:effectRef idx="0">
            <a:schemeClr val="accent2"/>
          </a:effectRef>
          <a:fontRef idx="minor">
            <a:schemeClr val="dk1"/>
          </a:fontRef>
        </dgm:style>
      </dgm:prSet>
      <dgm:spPr/>
      <dgm:t>
        <a:bodyPr/>
        <a:lstStyle/>
        <a:p>
          <a:r>
            <a:rPr lang="en-CA" dirty="0" smtClean="0"/>
            <a:t>Money Market Mutual Funds</a:t>
          </a:r>
          <a:endParaRPr lang="en-US" dirty="0"/>
        </a:p>
      </dgm:t>
    </dgm:pt>
    <dgm:pt modelId="{E7D612D9-590E-144F-B807-5355B7CF619A}" type="parTrans" cxnId="{A9BFA785-CEC3-1345-872F-EB5AF822EBC2}">
      <dgm:prSet/>
      <dgm:spPr/>
      <dgm:t>
        <a:bodyPr/>
        <a:lstStyle/>
        <a:p>
          <a:endParaRPr lang="en-US"/>
        </a:p>
      </dgm:t>
    </dgm:pt>
    <dgm:pt modelId="{F6FE6455-A753-1247-BC2C-FF65059544C6}" type="sibTrans" cxnId="{A9BFA785-CEC3-1345-872F-EB5AF822EBC2}">
      <dgm:prSet/>
      <dgm:spPr/>
      <dgm:t>
        <a:bodyPr/>
        <a:lstStyle/>
        <a:p>
          <a:endParaRPr lang="en-US"/>
        </a:p>
      </dgm:t>
    </dgm:pt>
    <dgm:pt modelId="{B8AF7272-FBD0-3E44-983C-F183C1909052}">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Consistency in </a:t>
          </a:r>
          <a:r>
            <a:rPr lang="en-CA" dirty="0" smtClean="0"/>
            <a:t>evaluating financial instruments </a:t>
          </a:r>
          <a:endParaRPr lang="en-US" dirty="0"/>
        </a:p>
      </dgm:t>
    </dgm:pt>
    <dgm:pt modelId="{55E3C0C3-B489-7843-95D2-F1E58CEBFBE0}" type="parTrans" cxnId="{E432DBA4-37DB-4745-8C3C-4A727E49639C}">
      <dgm:prSet/>
      <dgm:spPr/>
      <dgm:t>
        <a:bodyPr/>
        <a:lstStyle/>
        <a:p>
          <a:endParaRPr lang="en-US"/>
        </a:p>
      </dgm:t>
    </dgm:pt>
    <dgm:pt modelId="{05A005A9-1707-5940-8188-D48649CA0851}" type="sibTrans" cxnId="{E432DBA4-37DB-4745-8C3C-4A727E49639C}">
      <dgm:prSet/>
      <dgm:spPr/>
      <dgm:t>
        <a:bodyPr/>
        <a:lstStyle/>
        <a:p>
          <a:endParaRPr lang="en-US"/>
        </a:p>
      </dgm:t>
    </dgm:pt>
    <dgm:pt modelId="{4F345351-2598-4E42-AE02-A08A9A4DF6AE}">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Fostering confidence between nations</a:t>
          </a:r>
          <a:endParaRPr lang="en-US" dirty="0"/>
        </a:p>
      </dgm:t>
    </dgm:pt>
    <dgm:pt modelId="{AC380AB5-162F-5848-A725-39F336FCA666}" type="parTrans" cxnId="{E05EFF4F-7EF2-2245-AAD2-3107F2FF0B00}">
      <dgm:prSet/>
      <dgm:spPr/>
      <dgm:t>
        <a:bodyPr/>
        <a:lstStyle/>
        <a:p>
          <a:endParaRPr lang="en-US"/>
        </a:p>
      </dgm:t>
    </dgm:pt>
    <dgm:pt modelId="{06FDA172-9FAD-A84C-9EA0-A4C59B5FFD9F}" type="sibTrans" cxnId="{E05EFF4F-7EF2-2245-AAD2-3107F2FF0B00}">
      <dgm:prSet/>
      <dgm:spPr/>
      <dgm:t>
        <a:bodyPr/>
        <a:lstStyle/>
        <a:p>
          <a:endParaRPr lang="en-US"/>
        </a:p>
      </dgm:t>
    </dgm:pt>
    <dgm:pt modelId="{6C604AB6-C71A-EF4C-9BDC-DC3852B24479}">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Liquidity levels of assets</a:t>
          </a:r>
          <a:endParaRPr lang="en-US" dirty="0"/>
        </a:p>
      </dgm:t>
    </dgm:pt>
    <dgm:pt modelId="{086A4924-CB19-3F43-A73F-049802B14CC4}" type="parTrans" cxnId="{E075832B-AA41-9743-BE3E-A7A94389661A}">
      <dgm:prSet/>
      <dgm:spPr/>
      <dgm:t>
        <a:bodyPr/>
        <a:lstStyle/>
        <a:p>
          <a:endParaRPr lang="en-US"/>
        </a:p>
      </dgm:t>
    </dgm:pt>
    <dgm:pt modelId="{BCF4F7C4-1ECB-C040-B6AB-87EC8CF1E0BE}" type="sibTrans" cxnId="{E075832B-AA41-9743-BE3E-A7A94389661A}">
      <dgm:prSet/>
      <dgm:spPr/>
      <dgm:t>
        <a:bodyPr/>
        <a:lstStyle/>
        <a:p>
          <a:endParaRPr lang="en-US"/>
        </a:p>
      </dgm:t>
    </dgm:pt>
    <dgm:pt modelId="{93EC0C0B-3FF0-584F-ACFE-459ADF0D2EE6}">
      <dgm:prSet>
        <dgm:style>
          <a:lnRef idx="2">
            <a:schemeClr val="accent2"/>
          </a:lnRef>
          <a:fillRef idx="1">
            <a:schemeClr val="lt1"/>
          </a:fillRef>
          <a:effectRef idx="0">
            <a:schemeClr val="accent2"/>
          </a:effectRef>
          <a:fontRef idx="minor">
            <a:schemeClr val="dk1"/>
          </a:fontRef>
        </dgm:style>
      </dgm:prSet>
      <dgm:spPr/>
      <dgm:t>
        <a:bodyPr/>
        <a:lstStyle/>
        <a:p>
          <a:r>
            <a:rPr lang="en-US" dirty="0" smtClean="0"/>
            <a:t>Maturity of investment portfolios</a:t>
          </a:r>
          <a:endParaRPr lang="en-US" dirty="0"/>
        </a:p>
      </dgm:t>
    </dgm:pt>
    <dgm:pt modelId="{6480DA29-29A3-6E47-ACD4-641677EBCEB4}" type="parTrans" cxnId="{1FE2671F-C296-AE44-8255-9379481DF832}">
      <dgm:prSet/>
      <dgm:spPr/>
      <dgm:t>
        <a:bodyPr/>
        <a:lstStyle/>
        <a:p>
          <a:endParaRPr lang="en-US"/>
        </a:p>
      </dgm:t>
    </dgm:pt>
    <dgm:pt modelId="{B1628896-E272-5C47-AFD6-6F1D7FAFAF8F}" type="sibTrans" cxnId="{1FE2671F-C296-AE44-8255-9379481DF832}">
      <dgm:prSet/>
      <dgm:spPr/>
      <dgm:t>
        <a:bodyPr/>
        <a:lstStyle/>
        <a:p>
          <a:endParaRPr lang="en-US"/>
        </a:p>
      </dgm:t>
    </dgm:pt>
    <dgm:pt modelId="{FA742BFD-5F22-4A41-9510-DDA03CA045C0}" type="pres">
      <dgm:prSet presAssocID="{638E72D9-E01B-624F-B999-FB50428C17FE}" presName="Name0" presStyleCnt="0">
        <dgm:presLayoutVars>
          <dgm:chMax val="7"/>
          <dgm:chPref val="7"/>
          <dgm:dir/>
        </dgm:presLayoutVars>
      </dgm:prSet>
      <dgm:spPr/>
      <dgm:t>
        <a:bodyPr/>
        <a:lstStyle/>
        <a:p>
          <a:endParaRPr lang="fr-FR"/>
        </a:p>
      </dgm:t>
    </dgm:pt>
    <dgm:pt modelId="{E6FDF53D-42AB-CC4C-B217-5F095673EC8B}" type="pres">
      <dgm:prSet presAssocID="{638E72D9-E01B-624F-B999-FB50428C17FE}" presName="Name1" presStyleCnt="0"/>
      <dgm:spPr/>
    </dgm:pt>
    <dgm:pt modelId="{30E738AA-6896-7E49-8110-0D4F5E5674F6}" type="pres">
      <dgm:prSet presAssocID="{638E72D9-E01B-624F-B999-FB50428C17FE}" presName="cycle" presStyleCnt="0"/>
      <dgm:spPr/>
    </dgm:pt>
    <dgm:pt modelId="{E8CB18C3-1A08-6A4B-8BCF-EB4B3683C56A}" type="pres">
      <dgm:prSet presAssocID="{638E72D9-E01B-624F-B999-FB50428C17FE}" presName="srcNode" presStyleLbl="node1" presStyleIdx="0" presStyleCnt="2"/>
      <dgm:spPr/>
    </dgm:pt>
    <dgm:pt modelId="{3364E054-221D-7D45-94D8-490A7B11614D}" type="pres">
      <dgm:prSet presAssocID="{638E72D9-E01B-624F-B999-FB50428C17FE}" presName="conn" presStyleLbl="parChTrans1D2" presStyleIdx="0" presStyleCnt="1"/>
      <dgm:spPr/>
      <dgm:t>
        <a:bodyPr/>
        <a:lstStyle/>
        <a:p>
          <a:endParaRPr lang="fr-FR"/>
        </a:p>
      </dgm:t>
    </dgm:pt>
    <dgm:pt modelId="{2CB381E4-5548-C149-9FED-BFB1BD05FB1A}" type="pres">
      <dgm:prSet presAssocID="{638E72D9-E01B-624F-B999-FB50428C17FE}" presName="extraNode" presStyleLbl="node1" presStyleIdx="0" presStyleCnt="2"/>
      <dgm:spPr/>
    </dgm:pt>
    <dgm:pt modelId="{B977005A-3A37-6444-8F70-D4DEA520C31A}" type="pres">
      <dgm:prSet presAssocID="{638E72D9-E01B-624F-B999-FB50428C17FE}" presName="dstNode" presStyleLbl="node1" presStyleIdx="0" presStyleCnt="2"/>
      <dgm:spPr/>
    </dgm:pt>
    <dgm:pt modelId="{EC09390B-D378-0040-9CCB-D0488BF7C311}" type="pres">
      <dgm:prSet presAssocID="{586E9F55-A547-784F-A17F-CEC6BC87BC8E}" presName="text_1" presStyleLbl="node1" presStyleIdx="0" presStyleCnt="2">
        <dgm:presLayoutVars>
          <dgm:bulletEnabled val="1"/>
        </dgm:presLayoutVars>
      </dgm:prSet>
      <dgm:spPr/>
      <dgm:t>
        <a:bodyPr/>
        <a:lstStyle/>
        <a:p>
          <a:endParaRPr lang="en-US"/>
        </a:p>
      </dgm:t>
    </dgm:pt>
    <dgm:pt modelId="{3D4A686A-8642-EA43-BA09-FDF0BF61A90E}" type="pres">
      <dgm:prSet presAssocID="{586E9F55-A547-784F-A17F-CEC6BC87BC8E}" presName="accent_1" presStyleCnt="0"/>
      <dgm:spPr/>
    </dgm:pt>
    <dgm:pt modelId="{4BD56775-2122-414C-946F-9C50A6AE744E}" type="pres">
      <dgm:prSet presAssocID="{586E9F55-A547-784F-A17F-CEC6BC87BC8E}" presName="accentRepeatNode" presStyleLbl="solidFgAcc1" presStyleIdx="0" presStyleCnt="2"/>
      <dgm:spPr/>
    </dgm:pt>
    <dgm:pt modelId="{D3BE66F4-B3A4-5045-BB2B-4E57176CA3AE}" type="pres">
      <dgm:prSet presAssocID="{AFBCCB29-0D20-2749-A477-E229528CD183}" presName="text_2" presStyleLbl="node1" presStyleIdx="1" presStyleCnt="2">
        <dgm:presLayoutVars>
          <dgm:bulletEnabled val="1"/>
        </dgm:presLayoutVars>
      </dgm:prSet>
      <dgm:spPr/>
      <dgm:t>
        <a:bodyPr/>
        <a:lstStyle/>
        <a:p>
          <a:endParaRPr lang="en-US"/>
        </a:p>
      </dgm:t>
    </dgm:pt>
    <dgm:pt modelId="{509B222E-0E9F-A44E-BE43-52636E60252E}" type="pres">
      <dgm:prSet presAssocID="{AFBCCB29-0D20-2749-A477-E229528CD183}" presName="accent_2" presStyleCnt="0"/>
      <dgm:spPr/>
    </dgm:pt>
    <dgm:pt modelId="{DCBDE01E-B053-6643-8830-E45DF3FEDD8F}" type="pres">
      <dgm:prSet presAssocID="{AFBCCB29-0D20-2749-A477-E229528CD183}" presName="accentRepeatNode" presStyleLbl="solidFgAcc1" presStyleIdx="1" presStyleCnt="2"/>
      <dgm:spPr/>
    </dgm:pt>
  </dgm:ptLst>
  <dgm:cxnLst>
    <dgm:cxn modelId="{E05EFF4F-7EF2-2245-AAD2-3107F2FF0B00}" srcId="{586E9F55-A547-784F-A17F-CEC6BC87BC8E}" destId="{4F345351-2598-4E42-AE02-A08A9A4DF6AE}" srcOrd="1" destOrd="0" parTransId="{AC380AB5-162F-5848-A725-39F336FCA666}" sibTransId="{06FDA172-9FAD-A84C-9EA0-A4C59B5FFD9F}"/>
    <dgm:cxn modelId="{EF5131E4-280D-0B4D-B812-23852BE55592}" type="presOf" srcId="{586E9F55-A547-784F-A17F-CEC6BC87BC8E}" destId="{EC09390B-D378-0040-9CCB-D0488BF7C311}" srcOrd="0" destOrd="0" presId="urn:microsoft.com/office/officeart/2008/layout/VerticalCurvedList"/>
    <dgm:cxn modelId="{E075832B-AA41-9743-BE3E-A7A94389661A}" srcId="{AFBCCB29-0D20-2749-A477-E229528CD183}" destId="{6C604AB6-C71A-EF4C-9BDC-DC3852B24479}" srcOrd="0" destOrd="0" parTransId="{086A4924-CB19-3F43-A73F-049802B14CC4}" sibTransId="{BCF4F7C4-1ECB-C040-B6AB-87EC8CF1E0BE}"/>
    <dgm:cxn modelId="{1FE2671F-C296-AE44-8255-9379481DF832}" srcId="{AFBCCB29-0D20-2749-A477-E229528CD183}" destId="{93EC0C0B-3FF0-584F-ACFE-459ADF0D2EE6}" srcOrd="1" destOrd="0" parTransId="{6480DA29-29A3-6E47-ACD4-641677EBCEB4}" sibTransId="{B1628896-E272-5C47-AFD6-6F1D7FAFAF8F}"/>
    <dgm:cxn modelId="{6393A3F2-808E-9A4A-A5B3-3748353CCE6A}" srcId="{638E72D9-E01B-624F-B999-FB50428C17FE}" destId="{586E9F55-A547-784F-A17F-CEC6BC87BC8E}" srcOrd="0" destOrd="0" parTransId="{23226CE2-7F64-3F47-995B-E38D09DE81BA}" sibTransId="{E8C9D8A9-05B9-8045-B62F-212B21E3A7E9}"/>
    <dgm:cxn modelId="{8D4FC567-6639-8B4D-8E05-E1882D204A6B}" type="presOf" srcId="{4F345351-2598-4E42-AE02-A08A9A4DF6AE}" destId="{EC09390B-D378-0040-9CCB-D0488BF7C311}" srcOrd="0" destOrd="2" presId="urn:microsoft.com/office/officeart/2008/layout/VerticalCurvedList"/>
    <dgm:cxn modelId="{CFD7C808-6F1A-EF46-A40C-A0DF82B195F0}" type="presOf" srcId="{6C604AB6-C71A-EF4C-9BDC-DC3852B24479}" destId="{D3BE66F4-B3A4-5045-BB2B-4E57176CA3AE}" srcOrd="0" destOrd="1" presId="urn:microsoft.com/office/officeart/2008/layout/VerticalCurvedList"/>
    <dgm:cxn modelId="{DC0428A5-5F5A-AC4A-AA01-10DB59559E80}" type="presOf" srcId="{AFBCCB29-0D20-2749-A477-E229528CD183}" destId="{D3BE66F4-B3A4-5045-BB2B-4E57176CA3AE}" srcOrd="0" destOrd="0" presId="urn:microsoft.com/office/officeart/2008/layout/VerticalCurvedList"/>
    <dgm:cxn modelId="{F5D52D92-131B-0442-85C7-E168F21E27E6}" type="presOf" srcId="{638E72D9-E01B-624F-B999-FB50428C17FE}" destId="{FA742BFD-5F22-4A41-9510-DDA03CA045C0}" srcOrd="0" destOrd="0" presId="urn:microsoft.com/office/officeart/2008/layout/VerticalCurvedList"/>
    <dgm:cxn modelId="{A9BFA785-CEC3-1345-872F-EB5AF822EBC2}" srcId="{638E72D9-E01B-624F-B999-FB50428C17FE}" destId="{AFBCCB29-0D20-2749-A477-E229528CD183}" srcOrd="1" destOrd="0" parTransId="{E7D612D9-590E-144F-B807-5355B7CF619A}" sibTransId="{F6FE6455-A753-1247-BC2C-FF65059544C6}"/>
    <dgm:cxn modelId="{A9A8ACF3-6DBB-9245-BAE6-894DADD38349}" type="presOf" srcId="{B8AF7272-FBD0-3E44-983C-F183C1909052}" destId="{EC09390B-D378-0040-9CCB-D0488BF7C311}" srcOrd="0" destOrd="1" presId="urn:microsoft.com/office/officeart/2008/layout/VerticalCurvedList"/>
    <dgm:cxn modelId="{30B38436-2BC0-9D46-A13F-1E5AA71B5281}" type="presOf" srcId="{05A005A9-1707-5940-8188-D48649CA0851}" destId="{3364E054-221D-7D45-94D8-490A7B11614D}" srcOrd="0" destOrd="0" presId="urn:microsoft.com/office/officeart/2008/layout/VerticalCurvedList"/>
    <dgm:cxn modelId="{804957A9-53AE-204A-904F-BFA6965D3D45}" type="presOf" srcId="{93EC0C0B-3FF0-584F-ACFE-459ADF0D2EE6}" destId="{D3BE66F4-B3A4-5045-BB2B-4E57176CA3AE}" srcOrd="0" destOrd="2" presId="urn:microsoft.com/office/officeart/2008/layout/VerticalCurvedList"/>
    <dgm:cxn modelId="{E432DBA4-37DB-4745-8C3C-4A727E49639C}" srcId="{586E9F55-A547-784F-A17F-CEC6BC87BC8E}" destId="{B8AF7272-FBD0-3E44-983C-F183C1909052}" srcOrd="0" destOrd="0" parTransId="{55E3C0C3-B489-7843-95D2-F1E58CEBFBE0}" sibTransId="{05A005A9-1707-5940-8188-D48649CA0851}"/>
    <dgm:cxn modelId="{9E6CFA42-4756-0B47-B960-594F1593A492}" type="presParOf" srcId="{FA742BFD-5F22-4A41-9510-DDA03CA045C0}" destId="{E6FDF53D-42AB-CC4C-B217-5F095673EC8B}" srcOrd="0" destOrd="0" presId="urn:microsoft.com/office/officeart/2008/layout/VerticalCurvedList"/>
    <dgm:cxn modelId="{DB0CC2ED-0D48-574C-B33C-1AED17FA19C0}" type="presParOf" srcId="{E6FDF53D-42AB-CC4C-B217-5F095673EC8B}" destId="{30E738AA-6896-7E49-8110-0D4F5E5674F6}" srcOrd="0" destOrd="0" presId="urn:microsoft.com/office/officeart/2008/layout/VerticalCurvedList"/>
    <dgm:cxn modelId="{A7A6C15B-197A-FA45-8EF6-23304AD07927}" type="presParOf" srcId="{30E738AA-6896-7E49-8110-0D4F5E5674F6}" destId="{E8CB18C3-1A08-6A4B-8BCF-EB4B3683C56A}" srcOrd="0" destOrd="0" presId="urn:microsoft.com/office/officeart/2008/layout/VerticalCurvedList"/>
    <dgm:cxn modelId="{D941C923-483C-B54E-BAEF-DFDAF6A77B78}" type="presParOf" srcId="{30E738AA-6896-7E49-8110-0D4F5E5674F6}" destId="{3364E054-221D-7D45-94D8-490A7B11614D}" srcOrd="1" destOrd="0" presId="urn:microsoft.com/office/officeart/2008/layout/VerticalCurvedList"/>
    <dgm:cxn modelId="{84EF4AA0-61C6-4C41-8B42-2DDD40533452}" type="presParOf" srcId="{30E738AA-6896-7E49-8110-0D4F5E5674F6}" destId="{2CB381E4-5548-C149-9FED-BFB1BD05FB1A}" srcOrd="2" destOrd="0" presId="urn:microsoft.com/office/officeart/2008/layout/VerticalCurvedList"/>
    <dgm:cxn modelId="{93DB8C06-C919-E24F-A957-30701630A228}" type="presParOf" srcId="{30E738AA-6896-7E49-8110-0D4F5E5674F6}" destId="{B977005A-3A37-6444-8F70-D4DEA520C31A}" srcOrd="3" destOrd="0" presId="urn:microsoft.com/office/officeart/2008/layout/VerticalCurvedList"/>
    <dgm:cxn modelId="{152B1D08-A881-314D-BDF3-731D14C301AE}" type="presParOf" srcId="{E6FDF53D-42AB-CC4C-B217-5F095673EC8B}" destId="{EC09390B-D378-0040-9CCB-D0488BF7C311}" srcOrd="1" destOrd="0" presId="urn:microsoft.com/office/officeart/2008/layout/VerticalCurvedList"/>
    <dgm:cxn modelId="{740D2ACA-CA27-6046-AEE6-63EE7AD46FA2}" type="presParOf" srcId="{E6FDF53D-42AB-CC4C-B217-5F095673EC8B}" destId="{3D4A686A-8642-EA43-BA09-FDF0BF61A90E}" srcOrd="2" destOrd="0" presId="urn:microsoft.com/office/officeart/2008/layout/VerticalCurvedList"/>
    <dgm:cxn modelId="{1F7DB066-E884-9F40-8936-2DC5A847CA79}" type="presParOf" srcId="{3D4A686A-8642-EA43-BA09-FDF0BF61A90E}" destId="{4BD56775-2122-414C-946F-9C50A6AE744E}" srcOrd="0" destOrd="0" presId="urn:microsoft.com/office/officeart/2008/layout/VerticalCurvedList"/>
    <dgm:cxn modelId="{8E4CE70B-3A08-4A4B-94B5-5B2BAD6C027A}" type="presParOf" srcId="{E6FDF53D-42AB-CC4C-B217-5F095673EC8B}" destId="{D3BE66F4-B3A4-5045-BB2B-4E57176CA3AE}" srcOrd="3" destOrd="0" presId="urn:microsoft.com/office/officeart/2008/layout/VerticalCurvedList"/>
    <dgm:cxn modelId="{8243ED11-75EE-3B43-8580-17D1E19B704A}" type="presParOf" srcId="{E6FDF53D-42AB-CC4C-B217-5F095673EC8B}" destId="{509B222E-0E9F-A44E-BE43-52636E60252E}" srcOrd="4" destOrd="0" presId="urn:microsoft.com/office/officeart/2008/layout/VerticalCurvedList"/>
    <dgm:cxn modelId="{C5614C48-3D0D-764A-B146-285311BABEDD}" type="presParOf" srcId="{509B222E-0E9F-A44E-BE43-52636E60252E}" destId="{DCBDE01E-B053-6643-8830-E45DF3FEDD8F}"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CB6AD5-A995-43D9-AE31-6D437DCAB987}">
      <dsp:nvSpPr>
        <dsp:cNvPr id="0" name=""/>
        <dsp:cNvSpPr/>
      </dsp:nvSpPr>
      <dsp:spPr>
        <a:xfrm>
          <a:off x="1016000" y="0"/>
          <a:ext cx="4064000" cy="40640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4A92E4-360B-4EBD-A017-AAD59B20BD05}">
      <dsp:nvSpPr>
        <dsp:cNvPr id="0" name=""/>
        <dsp:cNvSpPr/>
      </dsp:nvSpPr>
      <dsp:spPr>
        <a:xfrm>
          <a:off x="1402080" y="386080"/>
          <a:ext cx="1584960" cy="1584960"/>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t>Asset-backed securities (including mortgage-backed)</a:t>
          </a:r>
          <a:endParaRPr lang="en-US" sz="1600" kern="1200" dirty="0"/>
        </a:p>
      </dsp:txBody>
      <dsp:txXfrm>
        <a:off x="1479451" y="463451"/>
        <a:ext cx="1430218" cy="1430218"/>
      </dsp:txXfrm>
    </dsp:sp>
    <dsp:sp modelId="{BBC8E2DB-8046-47D3-9B6C-0450A493A95B}">
      <dsp:nvSpPr>
        <dsp:cNvPr id="0" name=""/>
        <dsp:cNvSpPr/>
      </dsp:nvSpPr>
      <dsp:spPr>
        <a:xfrm>
          <a:off x="3108960" y="386080"/>
          <a:ext cx="1584960" cy="1584960"/>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t>Commercial paper</a:t>
          </a:r>
        </a:p>
      </dsp:txBody>
      <dsp:txXfrm>
        <a:off x="3186331" y="463451"/>
        <a:ext cx="1430218" cy="1430218"/>
      </dsp:txXfrm>
    </dsp:sp>
    <dsp:sp modelId="{8CF521DD-18CB-42E3-943E-E3BF62498A55}">
      <dsp:nvSpPr>
        <dsp:cNvPr id="0" name=""/>
        <dsp:cNvSpPr/>
      </dsp:nvSpPr>
      <dsp:spPr>
        <a:xfrm>
          <a:off x="1402080" y="2092960"/>
          <a:ext cx="1584960" cy="1584960"/>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t>Repurchase agreements (repos)</a:t>
          </a:r>
        </a:p>
      </dsp:txBody>
      <dsp:txXfrm>
        <a:off x="1479451" y="2170331"/>
        <a:ext cx="1430218" cy="1430218"/>
      </dsp:txXfrm>
    </dsp:sp>
    <dsp:sp modelId="{0BE7864A-DA7D-4F3D-ABDD-CB9BA82B7D3D}">
      <dsp:nvSpPr>
        <dsp:cNvPr id="0" name=""/>
        <dsp:cNvSpPr/>
      </dsp:nvSpPr>
      <dsp:spPr>
        <a:xfrm>
          <a:off x="3108960" y="2092960"/>
          <a:ext cx="1584960" cy="1584960"/>
        </a:xfrm>
        <a:prstGeom prst="round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t>Derivatives</a:t>
          </a:r>
          <a:endParaRPr lang="en-US" sz="1600" kern="1200" dirty="0"/>
        </a:p>
      </dsp:txBody>
      <dsp:txXfrm>
        <a:off x="3186331" y="2170331"/>
        <a:ext cx="1430218" cy="14302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C420CF-8901-3844-8ED2-A59C09CD16E8}" type="datetimeFigureOut">
              <a:rPr lang="en-US" smtClean="0"/>
              <a:pPr/>
              <a:t>14-08-20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54E337-DF6F-AE44-9413-6907BE5734B7}" type="slidenum">
              <a:rPr lang="en-US" smtClean="0"/>
              <a:pPr/>
              <a:t>‹#›</a:t>
            </a:fld>
            <a:endParaRPr lang="en-US"/>
          </a:p>
        </p:txBody>
      </p:sp>
    </p:spTree>
    <p:extLst>
      <p:ext uri="{BB962C8B-B14F-4D97-AF65-F5344CB8AC3E}">
        <p14:creationId xmlns:p14="http://schemas.microsoft.com/office/powerpoint/2010/main" val="38898843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Big</a:t>
            </a:r>
            <a:r>
              <a:rPr lang="en-US" baseline="0" dirty="0" smtClean="0"/>
              <a:t> Five: </a:t>
            </a:r>
            <a:r>
              <a:rPr lang="fr-CA" sz="1200" kern="1200" dirty="0" smtClean="0">
                <a:solidFill>
                  <a:schemeClr val="tx1"/>
                </a:solidFill>
                <a:effectLst/>
                <a:latin typeface="+mn-lt"/>
                <a:ea typeface="+mn-ea"/>
                <a:cs typeface="+mn-cs"/>
              </a:rPr>
              <a:t>Royal Bank of Canada, Toronto-Dominion Bank, Bank of Nova </a:t>
            </a:r>
            <a:r>
              <a:rPr lang="fr-CA" sz="1200" kern="1200" dirty="0" err="1" smtClean="0">
                <a:solidFill>
                  <a:schemeClr val="tx1"/>
                </a:solidFill>
                <a:effectLst/>
                <a:latin typeface="+mn-lt"/>
                <a:ea typeface="+mn-ea"/>
                <a:cs typeface="+mn-cs"/>
              </a:rPr>
              <a:t>Scotia</a:t>
            </a:r>
            <a:r>
              <a:rPr lang="fr-CA" sz="1200" kern="1200" dirty="0" smtClean="0">
                <a:solidFill>
                  <a:schemeClr val="tx1"/>
                </a:solidFill>
                <a:effectLst/>
                <a:latin typeface="+mn-lt"/>
                <a:ea typeface="+mn-ea"/>
                <a:cs typeface="+mn-cs"/>
              </a:rPr>
              <a:t>, Bank of </a:t>
            </a:r>
            <a:r>
              <a:rPr lang="fr-CA" sz="1200" kern="1200" dirty="0" err="1" smtClean="0">
                <a:solidFill>
                  <a:schemeClr val="tx1"/>
                </a:solidFill>
                <a:effectLst/>
                <a:latin typeface="+mn-lt"/>
                <a:ea typeface="+mn-ea"/>
                <a:cs typeface="+mn-cs"/>
              </a:rPr>
              <a:t>Montreal</a:t>
            </a:r>
            <a:r>
              <a:rPr lang="fr-CA" sz="1200" kern="1200" dirty="0" smtClean="0">
                <a:solidFill>
                  <a:schemeClr val="tx1"/>
                </a:solidFill>
                <a:effectLst/>
                <a:latin typeface="+mn-lt"/>
                <a:ea typeface="+mn-ea"/>
                <a:cs typeface="+mn-cs"/>
              </a:rPr>
              <a:t> and Canadian Imperial Bank of Commerce</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6B54E337-DF6F-AE44-9413-6907BE5734B7}" type="slidenum">
              <a:rPr lang="en-US" smtClean="0"/>
              <a:pPr/>
              <a:t>20</a:t>
            </a:fld>
            <a:endParaRPr lang="en-US"/>
          </a:p>
        </p:txBody>
      </p:sp>
    </p:spTree>
    <p:extLst>
      <p:ext uri="{BB962C8B-B14F-4D97-AF65-F5344CB8AC3E}">
        <p14:creationId xmlns:p14="http://schemas.microsoft.com/office/powerpoint/2010/main" val="148974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err="1" smtClean="0">
                <a:solidFill>
                  <a:schemeClr val="tx1"/>
                </a:solidFill>
                <a:effectLst/>
                <a:latin typeface="+mn-lt"/>
                <a:ea typeface="+mn-ea"/>
                <a:cs typeface="+mn-cs"/>
              </a:rPr>
              <a:t>SwapClear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 </a:t>
            </a:r>
            <a:r>
              <a:rPr lang="en-CA" sz="1200" kern="1200" dirty="0" smtClean="0">
                <a:solidFill>
                  <a:schemeClr val="tx1"/>
                </a:solidFill>
                <a:effectLst/>
                <a:latin typeface="+mn-lt"/>
                <a:ea typeface="+mn-ea"/>
                <a:cs typeface="+mn-cs"/>
              </a:rPr>
              <a:t>“global system for centrally clearing over-the-counter (OTC) interest rate swaps (IRS) operated by </a:t>
            </a:r>
            <a:r>
              <a:rPr lang="en-CA" sz="1200" kern="1200" dirty="0" err="1" smtClean="0">
                <a:solidFill>
                  <a:schemeClr val="tx1"/>
                </a:solidFill>
                <a:effectLst/>
                <a:latin typeface="+mn-lt"/>
                <a:ea typeface="+mn-ea"/>
                <a:cs typeface="+mn-cs"/>
              </a:rPr>
              <a:t>LCH.Clearnet</a:t>
            </a:r>
            <a:r>
              <a:rPr lang="en-CA" sz="1200" kern="1200" dirty="0" smtClean="0">
                <a:solidFill>
                  <a:schemeClr val="tx1"/>
                </a:solidFill>
                <a:effectLst/>
                <a:latin typeface="+mn-lt"/>
                <a:ea typeface="+mn-ea"/>
                <a:cs typeface="+mn-cs"/>
              </a:rPr>
              <a:t> Limited (LCH), a U.K.-based company that operates a number of central counterparty (CCP) services” (Bank of Canada 2013).</a:t>
            </a:r>
            <a:r>
              <a:rPr lang="en-US" dirty="0" smtClean="0">
                <a:effectLst/>
              </a:rPr>
              <a:t> </a:t>
            </a:r>
          </a:p>
          <a:p>
            <a:r>
              <a:rPr lang="en-US" dirty="0" smtClean="0">
                <a:effectLst/>
              </a:rPr>
              <a:t>Canadian mortgage bonds</a:t>
            </a:r>
            <a:endParaRPr lang="en-US" dirty="0"/>
          </a:p>
        </p:txBody>
      </p:sp>
      <p:sp>
        <p:nvSpPr>
          <p:cNvPr id="4" name="Slide Number Placeholder 3"/>
          <p:cNvSpPr>
            <a:spLocks noGrp="1"/>
          </p:cNvSpPr>
          <p:nvPr>
            <p:ph type="sldNum" sz="quarter" idx="10"/>
          </p:nvPr>
        </p:nvSpPr>
        <p:spPr/>
        <p:txBody>
          <a:bodyPr/>
          <a:lstStyle/>
          <a:p>
            <a:fld id="{6B54E337-DF6F-AE44-9413-6907BE5734B7}" type="slidenum">
              <a:rPr lang="en-US" smtClean="0"/>
              <a:pPr/>
              <a:t>22</a:t>
            </a:fld>
            <a:endParaRPr lang="en-US"/>
          </a:p>
        </p:txBody>
      </p:sp>
    </p:spTree>
    <p:extLst>
      <p:ext uri="{BB962C8B-B14F-4D97-AF65-F5344CB8AC3E}">
        <p14:creationId xmlns:p14="http://schemas.microsoft.com/office/powerpoint/2010/main" val="2162822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asset-backed commercial papers (ACBPs)</a:t>
            </a:r>
            <a:r>
              <a:rPr lang="en-US" dirty="0" smtClean="0">
                <a:effectLst/>
              </a:rPr>
              <a:t> </a:t>
            </a:r>
          </a:p>
          <a:p>
            <a:r>
              <a:rPr lang="en-US" dirty="0" smtClean="0"/>
              <a:t>Central counterparty services (CPPs)</a:t>
            </a:r>
            <a:endParaRPr lang="en-US" dirty="0"/>
          </a:p>
        </p:txBody>
      </p:sp>
      <p:sp>
        <p:nvSpPr>
          <p:cNvPr id="4" name="Slide Number Placeholder 3"/>
          <p:cNvSpPr>
            <a:spLocks noGrp="1"/>
          </p:cNvSpPr>
          <p:nvPr>
            <p:ph type="sldNum" sz="quarter" idx="10"/>
          </p:nvPr>
        </p:nvSpPr>
        <p:spPr/>
        <p:txBody>
          <a:bodyPr/>
          <a:lstStyle/>
          <a:p>
            <a:fld id="{6B54E337-DF6F-AE44-9413-6907BE5734B7}" type="slidenum">
              <a:rPr lang="en-US" smtClean="0"/>
              <a:pPr/>
              <a:t>26</a:t>
            </a:fld>
            <a:endParaRPr lang="en-US"/>
          </a:p>
        </p:txBody>
      </p:sp>
    </p:spTree>
    <p:extLst>
      <p:ext uri="{BB962C8B-B14F-4D97-AF65-F5344CB8AC3E}">
        <p14:creationId xmlns:p14="http://schemas.microsoft.com/office/powerpoint/2010/main" val="158623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7347" name="Rectangle 3"/>
          <p:cNvSpPr>
            <a:spLocks noGrp="1" noChangeArrowheads="1"/>
          </p:cNvSpPr>
          <p:nvPr>
            <p:ph type="ctrTitle"/>
          </p:nvPr>
        </p:nvSpPr>
        <p:spPr>
          <a:xfrm>
            <a:off x="685800" y="1447800"/>
            <a:ext cx="5181600" cy="2057400"/>
          </a:xfrm>
        </p:spPr>
        <p:txBody>
          <a:bodyPr/>
          <a:lstStyle>
            <a:lvl1pPr algn="ctr">
              <a:defRPr sz="3600">
                <a:solidFill>
                  <a:schemeClr val="bg1"/>
                </a:solidFill>
              </a:defRPr>
            </a:lvl1pPr>
          </a:lstStyle>
          <a:p>
            <a:r>
              <a:rPr lang="en-CA" smtClean="0"/>
              <a:t>Click to edit Master title style</a:t>
            </a:r>
            <a:endParaRPr lang="en-US"/>
          </a:p>
        </p:txBody>
      </p:sp>
      <p:sp>
        <p:nvSpPr>
          <p:cNvPr id="57348" name="Rectangle 4"/>
          <p:cNvSpPr>
            <a:spLocks noGrp="1" noChangeArrowheads="1"/>
          </p:cNvSpPr>
          <p:nvPr>
            <p:ph type="subTitle" idx="1"/>
          </p:nvPr>
        </p:nvSpPr>
        <p:spPr>
          <a:xfrm>
            <a:off x="685800" y="3810000"/>
            <a:ext cx="5181600" cy="1524000"/>
          </a:xfrm>
        </p:spPr>
        <p:txBody>
          <a:bodyPr/>
          <a:lstStyle>
            <a:lvl1pPr marL="0" indent="0" algn="ctr">
              <a:buFontTx/>
              <a:buNone/>
              <a:defRPr sz="2800">
                <a:solidFill>
                  <a:schemeClr val="bg1"/>
                </a:solidFill>
              </a:defRPr>
            </a:lvl1pPr>
          </a:lstStyle>
          <a:p>
            <a:r>
              <a:rPr lang="en-CA"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257800"/>
          </a:xfrm>
        </p:spPr>
        <p:txBody>
          <a:bodyPr vert="eaVert"/>
          <a:lstStyle/>
          <a:p>
            <a:r>
              <a:rPr lang="en-CA" smtClean="0"/>
              <a:t>Click to edit Master title style</a:t>
            </a:r>
            <a:endParaRPr lang="en-CA"/>
          </a:p>
        </p:txBody>
      </p:sp>
      <p:sp>
        <p:nvSpPr>
          <p:cNvPr id="3" name="Vertical Text Placeholder 2"/>
          <p:cNvSpPr>
            <a:spLocks noGrp="1"/>
          </p:cNvSpPr>
          <p:nvPr>
            <p:ph type="body" orient="vert" idx="1"/>
          </p:nvPr>
        </p:nvSpPr>
        <p:spPr>
          <a:xfrm>
            <a:off x="685800" y="381000"/>
            <a:ext cx="5676900" cy="52578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CA"/>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CA"/>
          </a:p>
        </p:txBody>
      </p:sp>
      <p:sp>
        <p:nvSpPr>
          <p:cNvPr id="3" name="Content Placeholder 2"/>
          <p:cNvSpPr>
            <a:spLocks noGrp="1"/>
          </p:cNvSpPr>
          <p:nvPr>
            <p:ph sz="half" idx="1"/>
          </p:nvPr>
        </p:nvSpPr>
        <p:spPr>
          <a:xfrm>
            <a:off x="685800" y="13716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Content Placeholder 3"/>
          <p:cNvSpPr>
            <a:spLocks noGrp="1"/>
          </p:cNvSpPr>
          <p:nvPr>
            <p:ph sz="half" idx="2"/>
          </p:nvPr>
        </p:nvSpPr>
        <p:spPr>
          <a:xfrm>
            <a:off x="4648200" y="13716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5"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7"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CA"/>
          </a:p>
        </p:txBody>
      </p:sp>
      <p:sp>
        <p:nvSpPr>
          <p:cNvPr id="3"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685800" y="3810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CA" smtClean="0"/>
              <a:t>Click to edit Master title style</a:t>
            </a:r>
            <a:endParaRPr lang="en-US" smtClean="0"/>
          </a:p>
        </p:txBody>
      </p:sp>
      <p:sp>
        <p:nvSpPr>
          <p:cNvPr id="1028" name="Rectangle 4"/>
          <p:cNvSpPr>
            <a:spLocks noGrp="1" noChangeArrowheads="1"/>
          </p:cNvSpPr>
          <p:nvPr>
            <p:ph type="body" idx="1"/>
          </p:nvPr>
        </p:nvSpPr>
        <p:spPr bwMode="auto">
          <a:xfrm>
            <a:off x="685800" y="1371600"/>
            <a:ext cx="7772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smtClean="0"/>
          </a:p>
        </p:txBody>
      </p:sp>
      <p:sp>
        <p:nvSpPr>
          <p:cNvPr id="56325" name="Rectangle 5"/>
          <p:cNvSpPr>
            <a:spLocks noGrp="1" noChangeArrowheads="1"/>
          </p:cNvSpPr>
          <p:nvPr>
            <p:ph type="ftr" sz="quarter" idx="3"/>
          </p:nvPr>
        </p:nvSpPr>
        <p:spPr bwMode="auto">
          <a:xfrm>
            <a:off x="304800" y="6248400"/>
            <a:ext cx="5791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latin typeface="+mn-lt"/>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800">
          <a:solidFill>
            <a:srgbClr val="990000"/>
          </a:solidFill>
          <a:latin typeface="+mj-lt"/>
          <a:ea typeface="+mj-ea"/>
          <a:cs typeface="+mj-cs"/>
        </a:defRPr>
      </a:lvl1pPr>
      <a:lvl2pPr algn="l" rtl="0" eaLnBrk="1" fontAlgn="base" hangingPunct="1">
        <a:spcBef>
          <a:spcPct val="0"/>
        </a:spcBef>
        <a:spcAft>
          <a:spcPct val="0"/>
        </a:spcAft>
        <a:defRPr sz="2800">
          <a:solidFill>
            <a:srgbClr val="990000"/>
          </a:solidFill>
          <a:latin typeface="Arial Black" pitchFamily="34" charset="0"/>
        </a:defRPr>
      </a:lvl2pPr>
      <a:lvl3pPr algn="l" rtl="0" eaLnBrk="1" fontAlgn="base" hangingPunct="1">
        <a:spcBef>
          <a:spcPct val="0"/>
        </a:spcBef>
        <a:spcAft>
          <a:spcPct val="0"/>
        </a:spcAft>
        <a:defRPr sz="2800">
          <a:solidFill>
            <a:srgbClr val="990000"/>
          </a:solidFill>
          <a:latin typeface="Arial Black" pitchFamily="34" charset="0"/>
        </a:defRPr>
      </a:lvl3pPr>
      <a:lvl4pPr algn="l" rtl="0" eaLnBrk="1" fontAlgn="base" hangingPunct="1">
        <a:spcBef>
          <a:spcPct val="0"/>
        </a:spcBef>
        <a:spcAft>
          <a:spcPct val="0"/>
        </a:spcAft>
        <a:defRPr sz="2800">
          <a:solidFill>
            <a:srgbClr val="990000"/>
          </a:solidFill>
          <a:latin typeface="Arial Black" pitchFamily="34" charset="0"/>
        </a:defRPr>
      </a:lvl4pPr>
      <a:lvl5pPr algn="l" rtl="0" eaLnBrk="1" fontAlgn="base" hangingPunct="1">
        <a:spcBef>
          <a:spcPct val="0"/>
        </a:spcBef>
        <a:spcAft>
          <a:spcPct val="0"/>
        </a:spcAft>
        <a:defRPr sz="2800">
          <a:solidFill>
            <a:srgbClr val="990000"/>
          </a:solidFill>
          <a:latin typeface="Arial Black" pitchFamily="34" charset="0"/>
        </a:defRPr>
      </a:lvl5pPr>
      <a:lvl6pPr marL="457200" algn="l" rtl="0" eaLnBrk="1" fontAlgn="base" hangingPunct="1">
        <a:spcBef>
          <a:spcPct val="0"/>
        </a:spcBef>
        <a:spcAft>
          <a:spcPct val="0"/>
        </a:spcAft>
        <a:defRPr sz="2800">
          <a:solidFill>
            <a:srgbClr val="990000"/>
          </a:solidFill>
          <a:latin typeface="Arial Black" pitchFamily="34" charset="0"/>
        </a:defRPr>
      </a:lvl6pPr>
      <a:lvl7pPr marL="914400" algn="l" rtl="0" eaLnBrk="1" fontAlgn="base" hangingPunct="1">
        <a:spcBef>
          <a:spcPct val="0"/>
        </a:spcBef>
        <a:spcAft>
          <a:spcPct val="0"/>
        </a:spcAft>
        <a:defRPr sz="2800">
          <a:solidFill>
            <a:srgbClr val="990000"/>
          </a:solidFill>
          <a:latin typeface="Arial Black" pitchFamily="34" charset="0"/>
        </a:defRPr>
      </a:lvl7pPr>
      <a:lvl8pPr marL="1371600" algn="l" rtl="0" eaLnBrk="1" fontAlgn="base" hangingPunct="1">
        <a:spcBef>
          <a:spcPct val="0"/>
        </a:spcBef>
        <a:spcAft>
          <a:spcPct val="0"/>
        </a:spcAft>
        <a:defRPr sz="2800">
          <a:solidFill>
            <a:srgbClr val="990000"/>
          </a:solidFill>
          <a:latin typeface="Arial Black" pitchFamily="34" charset="0"/>
        </a:defRPr>
      </a:lvl8pPr>
      <a:lvl9pPr marL="1828800" algn="l" rtl="0" eaLnBrk="1" fontAlgn="base" hangingPunct="1">
        <a:spcBef>
          <a:spcPct val="0"/>
        </a:spcBef>
        <a:spcAft>
          <a:spcPct val="0"/>
        </a:spcAft>
        <a:defRPr sz="2800">
          <a:solidFill>
            <a:srgbClr val="990000"/>
          </a:solidFill>
          <a:latin typeface="Arial Black" pitchFamily="34" charset="0"/>
        </a:defRPr>
      </a:lvl9pPr>
    </p:titleStyle>
    <p:bodyStyle>
      <a:lvl1pPr marL="342900" indent="-342900" algn="l" rtl="0" eaLnBrk="1" fontAlgn="base" hangingPunct="1">
        <a:spcBef>
          <a:spcPct val="20000"/>
        </a:spcBef>
        <a:spcAft>
          <a:spcPct val="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0.xml"/><Relationship Id="rId4" Type="http://schemas.openxmlformats.org/officeDocument/2006/relationships/diagramLayout" Target="../diagrams/layout10.xml"/><Relationship Id="rId5" Type="http://schemas.openxmlformats.org/officeDocument/2006/relationships/diagramQuickStyle" Target="../diagrams/quickStyle10.xml"/><Relationship Id="rId6" Type="http://schemas.openxmlformats.org/officeDocument/2006/relationships/diagramColors" Target="../diagrams/colors10.xml"/><Relationship Id="rId7"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969" y="1367705"/>
            <a:ext cx="6372484" cy="1641518"/>
          </a:xfrm>
        </p:spPr>
        <p:txBody>
          <a:bodyPr/>
          <a:lstStyle/>
          <a:p>
            <a:r>
              <a:rPr lang="en-CA" sz="2800" b="1" dirty="0">
                <a:latin typeface="+mn-lt"/>
              </a:rPr>
              <a:t>A Game of Shadows: Why Does the EU Attempt to Regulate Shadow Banking while Canada Does Not?</a:t>
            </a:r>
            <a:endParaRPr lang="en-US" sz="2800" b="1" dirty="0">
              <a:latin typeface="+mn-lt"/>
            </a:endParaRPr>
          </a:p>
        </p:txBody>
      </p:sp>
      <p:sp>
        <p:nvSpPr>
          <p:cNvPr id="3" name="Subtitle 2"/>
          <p:cNvSpPr>
            <a:spLocks noGrp="1"/>
          </p:cNvSpPr>
          <p:nvPr>
            <p:ph type="subTitle" idx="1"/>
          </p:nvPr>
        </p:nvSpPr>
        <p:spPr>
          <a:xfrm>
            <a:off x="183056" y="3386809"/>
            <a:ext cx="8511897" cy="1910800"/>
          </a:xfrm>
        </p:spPr>
        <p:txBody>
          <a:bodyPr/>
          <a:lstStyle/>
          <a:p>
            <a:pPr algn="l"/>
            <a:endParaRPr lang="en-US" sz="2000" dirty="0" smtClean="0"/>
          </a:p>
          <a:p>
            <a:pPr algn="l"/>
            <a:r>
              <a:rPr lang="en-US" sz="2000" dirty="0" smtClean="0"/>
              <a:t>Sebastien Labrecque</a:t>
            </a:r>
            <a:endParaRPr lang="en-US" sz="2000" dirty="0"/>
          </a:p>
          <a:p>
            <a:pPr algn="l">
              <a:spcBef>
                <a:spcPts val="0"/>
              </a:spcBef>
            </a:pPr>
            <a:r>
              <a:rPr lang="en-US" sz="2000" dirty="0" smtClean="0"/>
              <a:t>School </a:t>
            </a:r>
            <a:r>
              <a:rPr lang="en-US" sz="2000" dirty="0"/>
              <a:t>of Political </a:t>
            </a:r>
            <a:r>
              <a:rPr lang="en-US" sz="2000" dirty="0" smtClean="0"/>
              <a:t>Studies</a:t>
            </a:r>
          </a:p>
          <a:p>
            <a:pPr algn="l">
              <a:spcBef>
                <a:spcPts val="0"/>
              </a:spcBef>
            </a:pPr>
            <a:r>
              <a:rPr lang="en-US" sz="2000" dirty="0" smtClean="0"/>
              <a:t> </a:t>
            </a:r>
            <a:endParaRPr lang="en-CA" sz="2000" dirty="0" smtClean="0"/>
          </a:p>
          <a:p>
            <a:pPr algn="l">
              <a:spcBef>
                <a:spcPts val="0"/>
              </a:spcBef>
            </a:pPr>
            <a:r>
              <a:rPr lang="en-CA" sz="2000" dirty="0" smtClean="0"/>
              <a:t>Nassiba Idebdou</a:t>
            </a:r>
          </a:p>
          <a:p>
            <a:pPr algn="l"/>
            <a:r>
              <a:rPr lang="en-CA" sz="2000" dirty="0" smtClean="0"/>
              <a:t>Graduate School of Public and International Affairs</a:t>
            </a:r>
            <a:endParaRPr lang="en-US" sz="2000" dirty="0"/>
          </a:p>
        </p:txBody>
      </p:sp>
    </p:spTree>
    <p:extLst>
      <p:ext uri="{BB962C8B-B14F-4D97-AF65-F5344CB8AC3E}">
        <p14:creationId xmlns:p14="http://schemas.microsoft.com/office/powerpoint/2010/main" val="21715149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SHADOW BANKING GET ON THE EU’S AGENDA?</a:t>
            </a:r>
            <a:endParaRPr lang="en-US" dirty="0"/>
          </a:p>
        </p:txBody>
      </p:sp>
      <p:sp>
        <p:nvSpPr>
          <p:cNvPr id="3" name="Content Placeholder 2"/>
          <p:cNvSpPr>
            <a:spLocks noGrp="1"/>
          </p:cNvSpPr>
          <p:nvPr>
            <p:ph idx="1"/>
          </p:nvPr>
        </p:nvSpPr>
        <p:spPr/>
        <p:txBody>
          <a:bodyPr/>
          <a:lstStyle/>
          <a:p>
            <a:r>
              <a:rPr lang="en-US" dirty="0" smtClean="0"/>
              <a:t>Spring 2012: Green Paper and a public conference on shadow banking are organized by the European Commission.</a:t>
            </a:r>
          </a:p>
          <a:p>
            <a:pPr lvl="1"/>
            <a:r>
              <a:rPr lang="en-US" dirty="0" smtClean="0"/>
              <a:t>European Parliament, via the “own-initiative procedure”, also took a closer look at shadow banking in 2012</a:t>
            </a:r>
          </a:p>
          <a:p>
            <a:pPr lvl="1">
              <a:buNone/>
            </a:pPr>
            <a:endParaRPr lang="en-US" dirty="0" smtClean="0"/>
          </a:p>
          <a:p>
            <a:r>
              <a:rPr lang="en-US" dirty="0" smtClean="0"/>
              <a:t>October 2012: Final report of the </a:t>
            </a:r>
            <a:r>
              <a:rPr lang="en-CA" dirty="0" smtClean="0"/>
              <a:t>High-level Expert Group on reforming the structure of the EU banking sector (“</a:t>
            </a:r>
            <a:r>
              <a:rPr lang="en-CA" dirty="0" err="1" smtClean="0"/>
              <a:t>Liikanen</a:t>
            </a:r>
            <a:r>
              <a:rPr lang="en-CA" dirty="0" smtClean="0"/>
              <a:t> Report”)</a:t>
            </a:r>
            <a:r>
              <a:rPr lang="en-US" dirty="0" smtClean="0"/>
              <a:t> </a:t>
            </a:r>
          </a:p>
          <a:p>
            <a:endParaRPr lang="en-US" dirty="0" smtClean="0"/>
          </a:p>
          <a:p>
            <a:r>
              <a:rPr lang="en-US" dirty="0" smtClean="0"/>
              <a:t>2013-2014: Roadmap and first  set of “proposals for a regulation”</a:t>
            </a:r>
          </a:p>
        </p:txBody>
      </p:sp>
    </p:spTree>
    <p:extLst>
      <p:ext uri="{BB962C8B-B14F-4D97-AF65-F5344CB8AC3E}">
        <p14:creationId xmlns:p14="http://schemas.microsoft.com/office/powerpoint/2010/main" val="3229879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2 PROPOSALS FOR A REGULATION</a:t>
            </a:r>
            <a:endParaRPr lang="fr-FR" dirty="0"/>
          </a:p>
        </p:txBody>
      </p:sp>
      <p:sp>
        <p:nvSpPr>
          <p:cNvPr id="3" name="Espace réservé du contenu 2"/>
          <p:cNvSpPr>
            <a:spLocks noGrp="1"/>
          </p:cNvSpPr>
          <p:nvPr>
            <p:ph idx="1"/>
          </p:nvPr>
        </p:nvSpPr>
        <p:spPr/>
        <p:txBody>
          <a:bodyPr/>
          <a:lstStyle/>
          <a:p>
            <a:endParaRPr lang="en-CA" i="1" dirty="0" smtClean="0"/>
          </a:p>
          <a:p>
            <a:r>
              <a:rPr lang="en-CA" i="1" dirty="0" smtClean="0"/>
              <a:t>Proposal for a Regulation of the European Parliament and of the Council on Money Market Funds </a:t>
            </a:r>
            <a:r>
              <a:rPr lang="en-CA" dirty="0" smtClean="0"/>
              <a:t>(2013)</a:t>
            </a:r>
          </a:p>
          <a:p>
            <a:endParaRPr lang="en-CA" i="1" dirty="0" smtClean="0"/>
          </a:p>
          <a:p>
            <a:r>
              <a:rPr lang="en-CA" i="1" dirty="0" smtClean="0"/>
              <a:t>Proposal for a Regulation of the European Parliament and of the Council on reporting and transparency of securities financing transactions</a:t>
            </a:r>
            <a:r>
              <a:rPr lang="en-CA" dirty="0" smtClean="0"/>
              <a:t>.  (2014)</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smtClean="0"/>
              <a:t>EC’s PROPOSALS VS FSB’s RECOMMENDATIONS</a:t>
            </a:r>
            <a:endParaRPr lang="en-CA" dirty="0"/>
          </a:p>
        </p:txBody>
      </p:sp>
      <p:sp>
        <p:nvSpPr>
          <p:cNvPr id="3" name="Espace réservé du contenu 2"/>
          <p:cNvSpPr>
            <a:spLocks noGrp="1"/>
          </p:cNvSpPr>
          <p:nvPr>
            <p:ph idx="1"/>
          </p:nvPr>
        </p:nvSpPr>
        <p:spPr/>
        <p:txBody>
          <a:bodyPr/>
          <a:lstStyle/>
          <a:p>
            <a:r>
              <a:rPr lang="en-CA" dirty="0" smtClean="0"/>
              <a:t>In line with certain areas of focus of the FSB (MMF, securities financing transactions)</a:t>
            </a:r>
          </a:p>
          <a:p>
            <a:pPr>
              <a:buNone/>
            </a:pPr>
            <a:endParaRPr lang="en-CA" dirty="0" smtClean="0"/>
          </a:p>
          <a:p>
            <a:r>
              <a:rPr lang="en-CA" dirty="0" smtClean="0"/>
              <a:t>Some discrepancies (especially on MMFs)</a:t>
            </a:r>
          </a:p>
          <a:p>
            <a:pPr lvl="1"/>
            <a:r>
              <a:rPr lang="en-CA" dirty="0" smtClean="0"/>
              <a:t>EC’s constant net asset value MMFs versus FSB’s variable net asset value MMFs</a:t>
            </a:r>
          </a:p>
          <a:p>
            <a:pPr lvl="1"/>
            <a:r>
              <a:rPr lang="en-CA" dirty="0" smtClean="0"/>
              <a:t>3% liquidity buffer</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smtClean="0"/>
              <a:t>Why has the EU been so proactive on the issue of shadow banking?</a:t>
            </a:r>
            <a:endParaRPr lang="en-CA" dirty="0"/>
          </a:p>
        </p:txBody>
      </p:sp>
      <p:sp>
        <p:nvSpPr>
          <p:cNvPr id="3" name="Espace réservé du contenu 2"/>
          <p:cNvSpPr>
            <a:spLocks noGrp="1"/>
          </p:cNvSpPr>
          <p:nvPr>
            <p:ph idx="1"/>
          </p:nvPr>
        </p:nvSpPr>
        <p:spPr>
          <a:xfrm>
            <a:off x="0" y="1371600"/>
            <a:ext cx="9144000" cy="4267200"/>
          </a:xfrm>
        </p:spPr>
        <p:txBody>
          <a:bodyPr/>
          <a:lstStyle/>
          <a:p>
            <a:r>
              <a:rPr lang="en-CA" sz="1800" dirty="0" smtClean="0"/>
              <a:t>EU started working on shadow banking before the FSB was done writing its final policy documents</a:t>
            </a:r>
          </a:p>
          <a:p>
            <a:pPr lvl="1"/>
            <a:r>
              <a:rPr lang="en-CA" sz="1800" dirty="0" smtClean="0"/>
              <a:t>Canadian authorities were still officially waiting in 2013 for the reforms to be agreed at the international level before acting and deciding how (and which) measures targeting shadow banking should be implemented (Lane 2013, 8).</a:t>
            </a:r>
            <a:endParaRPr lang="fr-FR" sz="1800" dirty="0" smtClean="0"/>
          </a:p>
          <a:p>
            <a:pPr>
              <a:buNone/>
            </a:pPr>
            <a:endParaRPr lang="en-CA" sz="1800" dirty="0" smtClean="0"/>
          </a:p>
          <a:p>
            <a:r>
              <a:rPr lang="en-CA" sz="1800" dirty="0" smtClean="0"/>
              <a:t>Three reasons</a:t>
            </a:r>
          </a:p>
          <a:p>
            <a:pPr lvl="1"/>
            <a:r>
              <a:rPr lang="en-CA" sz="1800" dirty="0" smtClean="0"/>
              <a:t>Size of the shadow banking sector in the EU</a:t>
            </a:r>
          </a:p>
          <a:p>
            <a:pPr lvl="1"/>
            <a:r>
              <a:rPr lang="en-CA" sz="1800" dirty="0" smtClean="0"/>
              <a:t>Shadow banking system and the rest of the financial system are highly interconnected</a:t>
            </a:r>
          </a:p>
          <a:p>
            <a:pPr lvl="1"/>
            <a:r>
              <a:rPr lang="en-CA" sz="1800" dirty="0" smtClean="0"/>
              <a:t>Stricter rules for the banking industry could lead to a “move to the shadows”</a:t>
            </a:r>
          </a:p>
          <a:p>
            <a:pPr lvl="1"/>
            <a:endParaRPr lang="en-CA" sz="1800" dirty="0" smtClean="0"/>
          </a:p>
          <a:p>
            <a:r>
              <a:rPr lang="en-CA" sz="1800" dirty="0" smtClean="0"/>
              <a:t>The EU and its “global leadership in implementing its G20 commitments” (European Commission 2012, 2)</a:t>
            </a:r>
          </a:p>
          <a:p>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6835" y="381000"/>
            <a:ext cx="7941365" cy="762000"/>
          </a:xfrm>
        </p:spPr>
        <p:txBody>
          <a:bodyPr/>
          <a:lstStyle/>
          <a:p>
            <a:r>
              <a:rPr lang="en-CA" dirty="0" smtClean="0"/>
              <a:t>OPPOSITION TO THE PROPOSALS (1/2)</a:t>
            </a:r>
            <a:endParaRPr lang="en-CA" dirty="0"/>
          </a:p>
        </p:txBody>
      </p:sp>
      <p:sp>
        <p:nvSpPr>
          <p:cNvPr id="3" name="Espace réservé du contenu 2"/>
          <p:cNvSpPr>
            <a:spLocks noGrp="1"/>
          </p:cNvSpPr>
          <p:nvPr>
            <p:ph idx="1"/>
          </p:nvPr>
        </p:nvSpPr>
        <p:spPr>
          <a:xfrm>
            <a:off x="0" y="1371600"/>
            <a:ext cx="9144000" cy="4267200"/>
          </a:xfrm>
        </p:spPr>
        <p:txBody>
          <a:bodyPr/>
          <a:lstStyle/>
          <a:p>
            <a:r>
              <a:rPr lang="en-CA" dirty="0" smtClean="0"/>
              <a:t>The regulation of MMFs has drawn the most attention so far.</a:t>
            </a:r>
          </a:p>
          <a:p>
            <a:pPr lvl="1"/>
            <a:r>
              <a:rPr lang="en-CA" dirty="0" smtClean="0"/>
              <a:t>Most of the MMFs operating in the EU are based in France, Ireland and Luxembourg.</a:t>
            </a:r>
          </a:p>
          <a:p>
            <a:pPr lvl="1"/>
            <a:r>
              <a:rPr lang="en-CA" dirty="0" smtClean="0"/>
              <a:t>France and Germany VS Ireland, Luxembourg and the MMF industry</a:t>
            </a:r>
          </a:p>
          <a:p>
            <a:endParaRPr lang="en-CA" dirty="0" smtClean="0"/>
          </a:p>
          <a:p>
            <a:r>
              <a:rPr lang="en-CA" dirty="0" smtClean="0"/>
              <a:t>Explaining the position of France on MMF. Three factors:</a:t>
            </a:r>
          </a:p>
          <a:p>
            <a:pPr lvl="1"/>
            <a:r>
              <a:rPr lang="en-CA" dirty="0" smtClean="0"/>
              <a:t>Size of MMFs vis-à-vis total banking system</a:t>
            </a:r>
          </a:p>
          <a:p>
            <a:pPr lvl="1"/>
            <a:r>
              <a:rPr lang="en-CA" dirty="0" smtClean="0"/>
              <a:t>Variable net asset value MMFs in France</a:t>
            </a:r>
          </a:p>
          <a:p>
            <a:pPr lvl="1"/>
            <a:r>
              <a:rPr lang="en-CA" dirty="0" smtClean="0"/>
              <a:t>Recent history tends to show that financial interests in France do not have the same influence on the government than in other countries like the United States and the United Kingdom.</a:t>
            </a:r>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6835" y="381000"/>
            <a:ext cx="7941365" cy="762000"/>
          </a:xfrm>
        </p:spPr>
        <p:txBody>
          <a:bodyPr/>
          <a:lstStyle/>
          <a:p>
            <a:r>
              <a:rPr lang="en-CA" dirty="0" smtClean="0"/>
              <a:t>OPPOSITION TO THE PROPOSALS (2/2)</a:t>
            </a:r>
            <a:endParaRPr lang="en-CA" dirty="0"/>
          </a:p>
        </p:txBody>
      </p:sp>
      <p:sp>
        <p:nvSpPr>
          <p:cNvPr id="3" name="Espace réservé du contenu 2"/>
          <p:cNvSpPr>
            <a:spLocks noGrp="1"/>
          </p:cNvSpPr>
          <p:nvPr>
            <p:ph idx="1"/>
          </p:nvPr>
        </p:nvSpPr>
        <p:spPr>
          <a:xfrm>
            <a:off x="0" y="1371600"/>
            <a:ext cx="9144000" cy="4267200"/>
          </a:xfrm>
        </p:spPr>
        <p:txBody>
          <a:bodyPr/>
          <a:lstStyle/>
          <a:p>
            <a:r>
              <a:rPr lang="en-CA" sz="1800" dirty="0" smtClean="0"/>
              <a:t>The United Kingdom in the debate on shadow banking</a:t>
            </a:r>
          </a:p>
          <a:p>
            <a:pPr lvl="1"/>
            <a:r>
              <a:rPr lang="en-CA" sz="1800" dirty="0" smtClean="0"/>
              <a:t>Ever since the regulatory push that followed the 2008 crisis, the UK has proven reluctant at times in its efforts to enhance the regulation of financial activities and entities.</a:t>
            </a:r>
          </a:p>
          <a:p>
            <a:pPr lvl="1"/>
            <a:r>
              <a:rPr lang="en-CA" sz="1800" dirty="0" smtClean="0"/>
              <a:t>2009: UK’s opposition to the EC directive on Alternative Investment Funds Managers</a:t>
            </a:r>
          </a:p>
          <a:p>
            <a:pPr lvl="1"/>
            <a:r>
              <a:rPr lang="en-CA" sz="1800" dirty="0" smtClean="0"/>
              <a:t>Since this event, the position of the UK on shadow banking has been relatively nuanced.</a:t>
            </a:r>
          </a:p>
          <a:p>
            <a:pPr lvl="2"/>
            <a:r>
              <a:rPr lang="en-CA" sz="1800" dirty="0" smtClean="0"/>
              <a:t>British government claims to be fully supportive of the work of the FSB on improving the oversight and regulation of shadow banking (</a:t>
            </a:r>
            <a:r>
              <a:rPr lang="en-CA" sz="1800" dirty="0" err="1" smtClean="0"/>
              <a:t>Leadsom</a:t>
            </a:r>
            <a:r>
              <a:rPr lang="en-CA" sz="1800" dirty="0" smtClean="0"/>
              <a:t> 2014, 10).</a:t>
            </a:r>
          </a:p>
          <a:p>
            <a:pPr lvl="2"/>
            <a:r>
              <a:rPr lang="en-CA" sz="1800" dirty="0" smtClean="0"/>
              <a:t>However, it is still possible to see that the United Kingdom remains very close to the financial sector’s positions on some specific issues, such as liquidity buffers for MMFs and securities financing transactions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 BANKING IN CANADA</a:t>
            </a:r>
            <a:endParaRPr lang="en-US" dirty="0"/>
          </a:p>
        </p:txBody>
      </p:sp>
      <p:sp>
        <p:nvSpPr>
          <p:cNvPr id="3" name="Content Placeholder 2"/>
          <p:cNvSpPr>
            <a:spLocks noGrp="1"/>
          </p:cNvSpPr>
          <p:nvPr>
            <p:ph idx="1"/>
          </p:nvPr>
        </p:nvSpPr>
        <p:spPr>
          <a:xfrm>
            <a:off x="685800" y="1119877"/>
            <a:ext cx="7772400" cy="4267200"/>
          </a:xfrm>
        </p:spPr>
        <p:txBody>
          <a:bodyPr/>
          <a:lstStyle/>
          <a:p>
            <a:r>
              <a:rPr lang="en-US" sz="2400" dirty="0" smtClean="0"/>
              <a:t>40% of traditional banking sector;</a:t>
            </a:r>
          </a:p>
          <a:p>
            <a:r>
              <a:rPr lang="en-US" sz="2400" dirty="0" smtClean="0"/>
              <a:t>Using an activities-based approach, it can be divided in 5 categories;</a:t>
            </a:r>
          </a:p>
        </p:txBody>
      </p:sp>
      <p:graphicFrame>
        <p:nvGraphicFramePr>
          <p:cNvPr id="4" name="Chart 3"/>
          <p:cNvGraphicFramePr/>
          <p:nvPr>
            <p:extLst>
              <p:ext uri="{D42A27DB-BD31-4B8C-83A1-F6EECF244321}">
                <p14:modId xmlns:p14="http://schemas.microsoft.com/office/powerpoint/2010/main" val="3659659523"/>
              </p:ext>
            </p:extLst>
          </p:nvPr>
        </p:nvGraphicFramePr>
        <p:xfrm>
          <a:off x="972462" y="2357038"/>
          <a:ext cx="7848339" cy="370718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2"/>
          <p:cNvSpPr txBox="1">
            <a:spLocks noChangeArrowheads="1"/>
          </p:cNvSpPr>
          <p:nvPr/>
        </p:nvSpPr>
        <p:spPr bwMode="auto">
          <a:xfrm>
            <a:off x="4620409" y="5700701"/>
            <a:ext cx="3814909" cy="425417"/>
          </a:xfrm>
          <a:prstGeom prst="rect">
            <a:avLst/>
          </a:prstGeom>
          <a:noFill/>
          <a:ln>
            <a:noFill/>
          </a:ln>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lvl="0" indent="0" eaLnBrk="1" fontAlgn="base" latinLnBrk="0" hangingPunct="1">
              <a:lnSpc>
                <a:spcPct val="100000"/>
              </a:lnSpc>
              <a:spcBef>
                <a:spcPct val="0"/>
              </a:spcBef>
              <a:spcAft>
                <a:spcPct val="0"/>
              </a:spcAft>
              <a:tabLst/>
            </a:pPr>
            <a:r>
              <a:rPr kumimoji="0" lang="en-CA" sz="1050" b="0" i="0" u="none" strike="noStrike" cap="none" normalizeH="0" baseline="0" dirty="0">
                <a:ln>
                  <a:noFill/>
                </a:ln>
                <a:solidFill>
                  <a:schemeClr val="tx1"/>
                </a:solidFill>
                <a:effectLst/>
                <a:latin typeface="Cambria" charset="0"/>
                <a:ea typeface="ÇlÇr ñæí©" charset="0"/>
              </a:rPr>
              <a:t>Source: </a:t>
            </a:r>
            <a:r>
              <a:rPr kumimoji="0" lang="en-CA" sz="1050" b="0" i="0" u="none" strike="noStrike" cap="none" normalizeH="0" baseline="0" dirty="0" smtClean="0">
                <a:ln>
                  <a:noFill/>
                </a:ln>
                <a:solidFill>
                  <a:schemeClr val="tx1"/>
                </a:solidFill>
                <a:effectLst/>
                <a:latin typeface="Cambria" charset="0"/>
                <a:ea typeface="ÇlÇr ñæí©" charset="0"/>
              </a:rPr>
              <a:t>Gravel, </a:t>
            </a:r>
            <a:r>
              <a:rPr kumimoji="0" lang="en-CA" sz="1050" b="0" i="0" u="none" strike="noStrike" cap="none" normalizeH="0" baseline="0" dirty="0" err="1" smtClean="0">
                <a:ln>
                  <a:noFill/>
                </a:ln>
                <a:solidFill>
                  <a:schemeClr val="tx1"/>
                </a:solidFill>
                <a:effectLst/>
                <a:latin typeface="Cambria" charset="0"/>
                <a:ea typeface="ÇlÇr ñæí©" charset="0"/>
              </a:rPr>
              <a:t>Grieder</a:t>
            </a:r>
            <a:r>
              <a:rPr kumimoji="0" lang="en-CA" sz="1050" b="0" i="0" u="none" strike="noStrike" cap="none" normalizeH="0" baseline="0" dirty="0" smtClean="0">
                <a:ln>
                  <a:noFill/>
                </a:ln>
                <a:solidFill>
                  <a:schemeClr val="tx1"/>
                </a:solidFill>
                <a:effectLst/>
                <a:latin typeface="Cambria" charset="0"/>
                <a:ea typeface="ÇlÇr ñæí©" charset="0"/>
              </a:rPr>
              <a:t> and Lavoie 2013, 57, Bank of Canada.</a:t>
            </a:r>
            <a:endParaRPr kumimoji="0" lang="en-CA" sz="105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a:ln>
                <a:noFill/>
              </a:ln>
              <a:solidFill>
                <a:schemeClr val="tx1"/>
              </a:solidFill>
              <a:effectLst/>
              <a:latin typeface="Arial" charset="0"/>
              <a:ea typeface="ＭＳ Ｐゴシック" charset="0"/>
            </a:endParaRPr>
          </a:p>
        </p:txBody>
      </p:sp>
    </p:spTree>
    <p:extLst>
      <p:ext uri="{BB962C8B-B14F-4D97-AF65-F5344CB8AC3E}">
        <p14:creationId xmlns:p14="http://schemas.microsoft.com/office/powerpoint/2010/main" val="4216549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SHADOW BANKING IN CANADA</a:t>
            </a:r>
          </a:p>
        </p:txBody>
      </p:sp>
      <p:sp>
        <p:nvSpPr>
          <p:cNvPr id="3" name="Content Placeholder 2"/>
          <p:cNvSpPr>
            <a:spLocks noGrp="1"/>
          </p:cNvSpPr>
          <p:nvPr>
            <p:ph idx="1"/>
          </p:nvPr>
        </p:nvSpPr>
        <p:spPr/>
        <p:txBody>
          <a:bodyPr/>
          <a:lstStyle/>
          <a:p>
            <a:pPr marL="0" indent="0">
              <a:buNone/>
            </a:pPr>
            <a:r>
              <a:rPr lang="en-US" sz="2400" u="sng" dirty="0" smtClean="0"/>
              <a:t>Why is it important</a:t>
            </a:r>
          </a:p>
          <a:p>
            <a:r>
              <a:rPr lang="en-US" sz="2400" dirty="0" smtClean="0"/>
              <a:t>Between 2007 and 2012:</a:t>
            </a:r>
          </a:p>
          <a:p>
            <a:pPr lvl="1"/>
            <a:r>
              <a:rPr lang="en-US" sz="2400" dirty="0" smtClean="0"/>
              <a:t>Important increase in </a:t>
            </a:r>
            <a:r>
              <a:rPr lang="en-CA" sz="2400" dirty="0"/>
              <a:t>mortgage-backed </a:t>
            </a:r>
            <a:r>
              <a:rPr lang="en-CA" sz="2400" dirty="0" smtClean="0"/>
              <a:t>securities;</a:t>
            </a:r>
          </a:p>
          <a:p>
            <a:pPr lvl="1"/>
            <a:r>
              <a:rPr lang="en-CA" sz="2400" dirty="0" smtClean="0"/>
              <a:t>Shift away from </a:t>
            </a:r>
            <a:r>
              <a:rPr lang="en-CA" sz="2400" dirty="0"/>
              <a:t>private-label </a:t>
            </a:r>
            <a:r>
              <a:rPr lang="en-CA" sz="2400" dirty="0" smtClean="0"/>
              <a:t>securitizations;</a:t>
            </a:r>
          </a:p>
          <a:p>
            <a:pPr marL="457200" lvl="1" indent="0">
              <a:buNone/>
            </a:pPr>
            <a:endParaRPr lang="en-CA" sz="2400" dirty="0" smtClean="0"/>
          </a:p>
          <a:p>
            <a:r>
              <a:rPr lang="en-US" sz="2400" dirty="0" smtClean="0"/>
              <a:t>Increase in the growth of credit lending activities;</a:t>
            </a:r>
          </a:p>
          <a:p>
            <a:endParaRPr lang="en-US" sz="2400" dirty="0" smtClean="0"/>
          </a:p>
          <a:p>
            <a:r>
              <a:rPr lang="en-US" sz="2400" dirty="0" smtClean="0"/>
              <a:t>The growth of repo market</a:t>
            </a:r>
          </a:p>
          <a:p>
            <a:pPr lvl="1"/>
            <a:r>
              <a:rPr lang="en-CA" sz="2400" dirty="0"/>
              <a:t>$48 billion and $75 billion during the third quarter of 2012</a:t>
            </a:r>
            <a:r>
              <a:rPr lang="en-US" sz="2400" dirty="0"/>
              <a:t> </a:t>
            </a:r>
            <a:endParaRPr lang="en-US" sz="2400" dirty="0" smtClean="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3799468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CANADA’S LEADERSHIP IN FINANCIAL REGULATION IN THE WAKE OF THE 2008 CRISIS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6856281"/>
              </p:ext>
            </p:extLst>
          </p:nvPr>
        </p:nvGraphicFramePr>
        <p:xfrm>
          <a:off x="685800" y="1371600"/>
          <a:ext cx="7772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4253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381000"/>
            <a:ext cx="8089237" cy="762000"/>
          </a:xfrm>
        </p:spPr>
        <p:txBody>
          <a:bodyPr/>
          <a:lstStyle/>
          <a:p>
            <a:r>
              <a:rPr lang="en-US" dirty="0"/>
              <a:t>4</a:t>
            </a:r>
            <a:r>
              <a:rPr lang="en-US" dirty="0" smtClean="0"/>
              <a:t> FACTORS TO EXPLAIN CANADA’S RESPONSE TO THE FSB-EU PROPOSALS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69767378"/>
              </p:ext>
            </p:extLst>
          </p:nvPr>
        </p:nvGraphicFramePr>
        <p:xfrm>
          <a:off x="685800" y="1371600"/>
          <a:ext cx="7772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7747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INFORMATION</a:t>
            </a:r>
            <a:endParaRPr lang="en-US" dirty="0"/>
          </a:p>
        </p:txBody>
      </p:sp>
      <p:sp>
        <p:nvSpPr>
          <p:cNvPr id="3" name="Content Placeholder 2"/>
          <p:cNvSpPr>
            <a:spLocks noGrp="1"/>
          </p:cNvSpPr>
          <p:nvPr>
            <p:ph idx="1"/>
          </p:nvPr>
        </p:nvSpPr>
        <p:spPr>
          <a:xfrm>
            <a:off x="0" y="1371600"/>
            <a:ext cx="9144000" cy="4267200"/>
          </a:xfrm>
        </p:spPr>
        <p:txBody>
          <a:bodyPr/>
          <a:lstStyle/>
          <a:p>
            <a:r>
              <a:rPr lang="en-CA" sz="1800" dirty="0" smtClean="0"/>
              <a:t>The 2008 financial crisis exposed problems and risks associated with various sectors and actors of the global financial system which had remained hidden until then.</a:t>
            </a:r>
          </a:p>
          <a:p>
            <a:pPr lvl="1"/>
            <a:r>
              <a:rPr lang="en-CA" sz="1800" dirty="0" smtClean="0"/>
              <a:t>Example: shadow banking and the potential systemic risks associated with it.</a:t>
            </a:r>
          </a:p>
          <a:p>
            <a:endParaRPr lang="en-CA" sz="1800" dirty="0" smtClean="0"/>
          </a:p>
          <a:p>
            <a:r>
              <a:rPr lang="en-CA" sz="1800" dirty="0" smtClean="0"/>
              <a:t>First set of more pressing financial reforms after the crisis mostly targeted banks, but shadow banking eventually got on the agenda on the Financial Stability Board (FSB).</a:t>
            </a:r>
          </a:p>
          <a:p>
            <a:endParaRPr lang="en-CA" sz="1800" dirty="0" smtClean="0"/>
          </a:p>
          <a:p>
            <a:r>
              <a:rPr lang="en-CA" sz="1800" dirty="0" smtClean="0"/>
              <a:t>The European Union (EU) began to work on the issue of shadow banking relatively early.</a:t>
            </a:r>
          </a:p>
          <a:p>
            <a:endParaRPr lang="en-CA" sz="1800" dirty="0" smtClean="0"/>
          </a:p>
          <a:p>
            <a:r>
              <a:rPr lang="en-CA" sz="1800" dirty="0" smtClean="0"/>
              <a:t>While usually at the forefront of international financial regulation, Canada has been surprisingly quiet on the issue and has yet to formally implement the FSB’s recommendations.</a:t>
            </a:r>
            <a:endParaRPr lang="fr-FR" sz="1800" dirty="0"/>
          </a:p>
        </p:txBody>
      </p:sp>
    </p:spTree>
    <p:extLst>
      <p:ext uri="{BB962C8B-B14F-4D97-AF65-F5344CB8AC3E}">
        <p14:creationId xmlns:p14="http://schemas.microsoft.com/office/powerpoint/2010/main" val="427466277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 CANADIAN BANKING SYSTEM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2436835"/>
              </p:ext>
            </p:extLst>
          </p:nvPr>
        </p:nvGraphicFramePr>
        <p:xfrm>
          <a:off x="685800" y="1371600"/>
          <a:ext cx="77724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47479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 CANADIAN MARKET-BASED FINANCE SECTOR (MBF)</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1781053"/>
              </p:ext>
            </p:extLst>
          </p:nvPr>
        </p:nvGraphicFramePr>
        <p:xfrm>
          <a:off x="685800" y="1371600"/>
          <a:ext cx="7772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0948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 FINANCIAL REGULATION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4201742"/>
              </p:ext>
            </p:extLst>
          </p:nvPr>
        </p:nvGraphicFramePr>
        <p:xfrm>
          <a:off x="685800" y="1371600"/>
          <a:ext cx="77724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2867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CA" dirty="0" smtClean="0"/>
              <a:t>SECURITIZATION TRANSACTIONS</a:t>
            </a:r>
            <a:r>
              <a:rPr lang="en-US" dirty="0" smtClean="0"/>
              <a:t> </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2963692687"/>
              </p:ext>
            </p:extLst>
          </p:nvPr>
        </p:nvGraphicFramePr>
        <p:xfrm>
          <a:off x="838200" y="1142999"/>
          <a:ext cx="7772400" cy="498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3583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CANADA-EU PARTNERSHIP IS IMPORTANT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1683123"/>
              </p:ext>
            </p:extLst>
          </p:nvPr>
        </p:nvGraphicFramePr>
        <p:xfrm>
          <a:off x="685800" y="1371600"/>
          <a:ext cx="7772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586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THE RISKS OF SHADOW BANKING - WHAT IS NEEDED</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1202585745"/>
              </p:ext>
            </p:extLst>
          </p:nvPr>
        </p:nvGraphicFramePr>
        <p:xfrm>
          <a:off x="838200" y="1524000"/>
          <a:ext cx="77724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657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NEXT FOR CANADA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8505364"/>
              </p:ext>
            </p:extLst>
          </p:nvPr>
        </p:nvGraphicFramePr>
        <p:xfrm>
          <a:off x="685800" y="1371600"/>
          <a:ext cx="77724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93608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65652"/>
            <a:ext cx="7772400" cy="762000"/>
          </a:xfrm>
        </p:spPr>
        <p:txBody>
          <a:bodyPr/>
          <a:lstStyle/>
          <a:p>
            <a:r>
              <a:rPr lang="en-US" dirty="0" smtClean="0"/>
              <a:t>CONCLUSION</a:t>
            </a:r>
            <a:endParaRPr lang="en-US" dirty="0"/>
          </a:p>
        </p:txBody>
      </p:sp>
      <p:sp>
        <p:nvSpPr>
          <p:cNvPr id="3" name="Content Placeholder 2"/>
          <p:cNvSpPr>
            <a:spLocks noGrp="1"/>
          </p:cNvSpPr>
          <p:nvPr>
            <p:ph idx="1"/>
          </p:nvPr>
        </p:nvSpPr>
        <p:spPr>
          <a:xfrm>
            <a:off x="0" y="927652"/>
            <a:ext cx="9144000" cy="4711148"/>
          </a:xfrm>
        </p:spPr>
        <p:txBody>
          <a:bodyPr/>
          <a:lstStyle/>
          <a:p>
            <a:r>
              <a:rPr lang="en-US" sz="1800" dirty="0" smtClean="0"/>
              <a:t>Shadow banking has been on the international agenda since 2010.</a:t>
            </a:r>
          </a:p>
          <a:p>
            <a:endParaRPr lang="en-US" sz="1800" dirty="0" smtClean="0"/>
          </a:p>
          <a:p>
            <a:r>
              <a:rPr lang="en-US" sz="1800" dirty="0" smtClean="0"/>
              <a:t>It is now up to national governments to implement the recommendations that were made by the FSB in 2013.</a:t>
            </a:r>
          </a:p>
          <a:p>
            <a:endParaRPr lang="en-US" sz="1800" dirty="0" smtClean="0"/>
          </a:p>
          <a:p>
            <a:r>
              <a:rPr lang="en-US" sz="1800" dirty="0" smtClean="0"/>
              <a:t>EU moved early on the issue.</a:t>
            </a:r>
          </a:p>
          <a:p>
            <a:endParaRPr lang="en-US" sz="1800" dirty="0" smtClean="0"/>
          </a:p>
          <a:p>
            <a:r>
              <a:rPr lang="en-US" sz="1800" dirty="0" smtClean="0"/>
              <a:t>To the second part of our research question (i.e. “why is Canada not regulating shadow banking despite its FSB membership”), we find that </a:t>
            </a:r>
          </a:p>
          <a:p>
            <a:pPr lvl="1"/>
            <a:r>
              <a:rPr lang="en-US" sz="1800" dirty="0" smtClean="0"/>
              <a:t>Canada has regulated some aspects of shadow banking (before and after the crisis).</a:t>
            </a:r>
          </a:p>
          <a:p>
            <a:pPr lvl="1"/>
            <a:r>
              <a:rPr lang="en-US" sz="1800" dirty="0" smtClean="0"/>
              <a:t>Some aspects of the financial architecture and the banking system in Canada did not require further regulations after the crisis.</a:t>
            </a:r>
          </a:p>
          <a:p>
            <a:pPr lvl="1"/>
            <a:r>
              <a:rPr lang="en-US" sz="1800" dirty="0" smtClean="0"/>
              <a:t>Canada will have to collaborate with the EU (and others) to prevent the fragmentation of the global financial system (and the consequences it would have on Canadian financial actors)  </a:t>
            </a:r>
            <a:endParaRPr lang="en-US" sz="1800" dirty="0"/>
          </a:p>
        </p:txBody>
      </p:sp>
    </p:spTree>
    <p:extLst>
      <p:ext uri="{BB962C8B-B14F-4D97-AF65-F5344CB8AC3E}">
        <p14:creationId xmlns:p14="http://schemas.microsoft.com/office/powerpoint/2010/main" val="3569966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2313" y="2129958"/>
            <a:ext cx="7772400" cy="1362075"/>
          </a:xfrm>
        </p:spPr>
        <p:txBody>
          <a:bodyPr/>
          <a:lstStyle/>
          <a:p>
            <a:pPr algn="ctr"/>
            <a:r>
              <a:rPr lang="en-US" dirty="0" smtClean="0"/>
              <a:t>THANK YOU</a:t>
            </a:r>
            <a:endParaRPr lang="en-US" dirty="0"/>
          </a:p>
        </p:txBody>
      </p:sp>
    </p:spTree>
    <p:extLst>
      <p:ext uri="{BB962C8B-B14F-4D97-AF65-F5344CB8AC3E}">
        <p14:creationId xmlns:p14="http://schemas.microsoft.com/office/powerpoint/2010/main" val="2249657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smtClean="0"/>
              <a:t>RESEARCH QUESTION</a:t>
            </a:r>
            <a:endParaRPr lang="en-CA" dirty="0"/>
          </a:p>
        </p:txBody>
      </p:sp>
      <p:sp>
        <p:nvSpPr>
          <p:cNvPr id="3" name="Espace réservé du contenu 2"/>
          <p:cNvSpPr>
            <a:spLocks noGrp="1"/>
          </p:cNvSpPr>
          <p:nvPr>
            <p:ph idx="1"/>
          </p:nvPr>
        </p:nvSpPr>
        <p:spPr/>
        <p:txBody>
          <a:bodyPr/>
          <a:lstStyle/>
          <a:p>
            <a:endParaRPr lang="fr-CA" sz="2800" dirty="0" smtClean="0"/>
          </a:p>
          <a:p>
            <a:endParaRPr lang="fr-CA" sz="2800" dirty="0" smtClean="0"/>
          </a:p>
          <a:p>
            <a:r>
              <a:rPr lang="en-CA" sz="2800" dirty="0" smtClean="0"/>
              <a:t>Why is the EU trying to regulate shadow banking while Canada is not, in spite of the fact that they are both members of the Financial Stability Board?</a:t>
            </a:r>
            <a:endParaRPr lang="fr-FR" sz="2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OUTLINE</a:t>
            </a:r>
            <a:endParaRPr lang="fr-FR" dirty="0"/>
          </a:p>
        </p:txBody>
      </p:sp>
      <p:sp>
        <p:nvSpPr>
          <p:cNvPr id="3" name="Espace réservé du contenu 2"/>
          <p:cNvSpPr>
            <a:spLocks noGrp="1"/>
          </p:cNvSpPr>
          <p:nvPr>
            <p:ph idx="1"/>
          </p:nvPr>
        </p:nvSpPr>
        <p:spPr/>
        <p:txBody>
          <a:bodyPr/>
          <a:lstStyle/>
          <a:p>
            <a:r>
              <a:rPr lang="en-CA" dirty="0" smtClean="0"/>
              <a:t>What is shadow banking?</a:t>
            </a:r>
          </a:p>
          <a:p>
            <a:endParaRPr lang="en-CA" dirty="0" smtClean="0"/>
          </a:p>
          <a:p>
            <a:r>
              <a:rPr lang="en-CA" dirty="0" smtClean="0"/>
              <a:t>The FSB’s recommendations</a:t>
            </a:r>
          </a:p>
          <a:p>
            <a:endParaRPr lang="en-CA" dirty="0" smtClean="0"/>
          </a:p>
          <a:p>
            <a:r>
              <a:rPr lang="en-CA" dirty="0" smtClean="0"/>
              <a:t>The EU and shadow banking</a:t>
            </a:r>
          </a:p>
          <a:p>
            <a:endParaRPr lang="en-CA" dirty="0" smtClean="0"/>
          </a:p>
          <a:p>
            <a:r>
              <a:rPr lang="en-CA" dirty="0" smtClean="0"/>
              <a:t>Canada and shadow banking</a:t>
            </a:r>
          </a:p>
          <a:p>
            <a:endParaRPr lang="en-CA" dirty="0" smtClean="0"/>
          </a:p>
          <a:p>
            <a:r>
              <a:rPr lang="en-CA" dirty="0" smtClean="0"/>
              <a:t>Conclusion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smtClean="0"/>
              <a:t>WHAT IS SHADOW BANKING?(1/2)</a:t>
            </a:r>
            <a:endParaRPr lang="en-CA" dirty="0"/>
          </a:p>
        </p:txBody>
      </p:sp>
      <p:sp>
        <p:nvSpPr>
          <p:cNvPr id="3" name="Espace réservé du contenu 2"/>
          <p:cNvSpPr>
            <a:spLocks noGrp="1"/>
          </p:cNvSpPr>
          <p:nvPr>
            <p:ph idx="1"/>
          </p:nvPr>
        </p:nvSpPr>
        <p:spPr>
          <a:xfrm>
            <a:off x="0" y="1371600"/>
            <a:ext cx="9144000" cy="4267200"/>
          </a:xfrm>
        </p:spPr>
        <p:txBody>
          <a:bodyPr/>
          <a:lstStyle/>
          <a:p>
            <a:r>
              <a:rPr lang="en-CA" dirty="0" smtClean="0"/>
              <a:t>Financial Stability Board: “credit intermediation involving entities and activities (fully or partially) outside the regular banking system” (Financial Stability Board 2013a, iv). </a:t>
            </a:r>
          </a:p>
          <a:p>
            <a:endParaRPr lang="en-CA" dirty="0" smtClean="0"/>
          </a:p>
          <a:p>
            <a:r>
              <a:rPr lang="en-CA" dirty="0" smtClean="0"/>
              <a:t>Broadly defined, shadow banking includes entities such as:</a:t>
            </a:r>
          </a:p>
          <a:p>
            <a:pPr lvl="1"/>
            <a:r>
              <a:rPr lang="en-CA" dirty="0" smtClean="0"/>
              <a:t>non-bank loan originators; </a:t>
            </a:r>
          </a:p>
          <a:p>
            <a:pPr lvl="1"/>
            <a:r>
              <a:rPr lang="en-CA" dirty="0" smtClean="0"/>
              <a:t>private-label </a:t>
            </a:r>
            <a:r>
              <a:rPr lang="en-CA" dirty="0" err="1" smtClean="0"/>
              <a:t>securitizers</a:t>
            </a:r>
            <a:r>
              <a:rPr lang="en-CA" dirty="0" smtClean="0"/>
              <a:t>;</a:t>
            </a:r>
          </a:p>
          <a:p>
            <a:pPr lvl="1"/>
            <a:r>
              <a:rPr lang="en-CA" dirty="0" smtClean="0"/>
              <a:t>investment banks;</a:t>
            </a:r>
          </a:p>
          <a:p>
            <a:pPr lvl="1"/>
            <a:r>
              <a:rPr lang="en-CA" dirty="0" smtClean="0"/>
              <a:t>structured investment vehicles; </a:t>
            </a:r>
          </a:p>
          <a:p>
            <a:pPr lvl="1"/>
            <a:r>
              <a:rPr lang="en-CA" dirty="0" smtClean="0"/>
              <a:t>hedge funds; </a:t>
            </a:r>
          </a:p>
          <a:p>
            <a:pPr lvl="1"/>
            <a:r>
              <a:rPr lang="en-CA" dirty="0" smtClean="0"/>
              <a:t>various finance companies; </a:t>
            </a:r>
          </a:p>
          <a:p>
            <a:pPr lvl="1"/>
            <a:r>
              <a:rPr lang="en-CA" dirty="0" smtClean="0"/>
              <a:t>different types of funds (private equity, mutual, pension, investment, etc.) (Blinder 2013, 60). </a:t>
            </a:r>
          </a:p>
          <a:p>
            <a:pPr lvl="1"/>
            <a:endParaRPr lang="en-CA"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smtClean="0"/>
              <a:t>WHAT IS SHADOW BANKING? (2/2)</a:t>
            </a:r>
            <a:endParaRPr lang="fr-FR" dirty="0"/>
          </a:p>
        </p:txBody>
      </p:sp>
      <p:sp>
        <p:nvSpPr>
          <p:cNvPr id="3" name="Espace réservé du contenu 2"/>
          <p:cNvSpPr>
            <a:spLocks noGrp="1"/>
          </p:cNvSpPr>
          <p:nvPr>
            <p:ph idx="1"/>
          </p:nvPr>
        </p:nvSpPr>
        <p:spPr/>
        <p:txBody>
          <a:bodyPr/>
          <a:lstStyle/>
          <a:p>
            <a:r>
              <a:rPr lang="en-CA" dirty="0" smtClean="0"/>
              <a:t>Shadow banking’s main markets encompass: </a:t>
            </a:r>
          </a:p>
          <a:p>
            <a:pPr lvl="1"/>
            <a:r>
              <a:rPr lang="en-CA" dirty="0" smtClean="0"/>
              <a:t> (Blinder 2013, 60)</a:t>
            </a:r>
            <a:endParaRPr lang="fr-FR" dirty="0" smtClean="0"/>
          </a:p>
          <a:p>
            <a:endParaRPr lang="fr-FR" dirty="0"/>
          </a:p>
        </p:txBody>
      </p:sp>
      <p:graphicFrame>
        <p:nvGraphicFramePr>
          <p:cNvPr id="4" name="Diagram 3"/>
          <p:cNvGraphicFramePr/>
          <p:nvPr/>
        </p:nvGraphicFramePr>
        <p:xfrm>
          <a:off x="1524000" y="1902691"/>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FSB’S RECOMMENDATIONS (1/3)</a:t>
            </a:r>
            <a:endParaRPr lang="en-US" dirty="0"/>
          </a:p>
        </p:txBody>
      </p:sp>
      <p:sp>
        <p:nvSpPr>
          <p:cNvPr id="3" name="Content Placeholder 2"/>
          <p:cNvSpPr>
            <a:spLocks noGrp="1"/>
          </p:cNvSpPr>
          <p:nvPr>
            <p:ph idx="1"/>
          </p:nvPr>
        </p:nvSpPr>
        <p:spPr>
          <a:xfrm>
            <a:off x="0" y="1371600"/>
            <a:ext cx="9144000" cy="4267200"/>
          </a:xfrm>
        </p:spPr>
        <p:txBody>
          <a:bodyPr/>
          <a:lstStyle/>
          <a:p>
            <a:r>
              <a:rPr lang="en-US" dirty="0" smtClean="0"/>
              <a:t>G20 Seoul Summit 2010</a:t>
            </a:r>
          </a:p>
          <a:p>
            <a:endParaRPr lang="en-US" dirty="0" smtClean="0"/>
          </a:p>
          <a:p>
            <a:r>
              <a:rPr lang="en-US" dirty="0" smtClean="0"/>
              <a:t>G20 Cannes meeting 2011</a:t>
            </a:r>
          </a:p>
          <a:p>
            <a:endParaRPr lang="en-US" dirty="0" smtClean="0"/>
          </a:p>
          <a:p>
            <a:r>
              <a:rPr lang="en-US" dirty="0" smtClean="0"/>
              <a:t>2013: FSB published three final policy documents</a:t>
            </a:r>
          </a:p>
          <a:p>
            <a:pPr lvl="1"/>
            <a:r>
              <a:rPr lang="en-CA" i="1" dirty="0" smtClean="0"/>
              <a:t>An Overview of Policy Recommendations</a:t>
            </a:r>
            <a:r>
              <a:rPr lang="en-CA" dirty="0" smtClean="0"/>
              <a:t>;</a:t>
            </a:r>
          </a:p>
          <a:p>
            <a:pPr lvl="1"/>
            <a:r>
              <a:rPr lang="en-CA" i="1" dirty="0" smtClean="0"/>
              <a:t>Policy Framework for Addressing Shadow Banking Risks in Securities Lending and Repos</a:t>
            </a:r>
            <a:r>
              <a:rPr lang="en-CA" dirty="0" smtClean="0"/>
              <a:t>;</a:t>
            </a:r>
          </a:p>
          <a:p>
            <a:pPr lvl="1"/>
            <a:r>
              <a:rPr lang="en-CA" i="1" dirty="0" smtClean="0"/>
              <a:t>Policy Framework for Strengthening Oversight and Regulation of Shadow Banking Entities</a:t>
            </a:r>
            <a:r>
              <a:rPr lang="en-CA" dirty="0" smtClean="0"/>
              <a:t>. </a:t>
            </a:r>
            <a:endParaRPr lang="en-US" dirty="0" smtClean="0"/>
          </a:p>
          <a:p>
            <a:pPr>
              <a:buNone/>
            </a:pPr>
            <a:endParaRPr lang="en-US" dirty="0" smtClean="0"/>
          </a:p>
          <a:p>
            <a:r>
              <a:rPr lang="en-US" dirty="0" smtClean="0"/>
              <a:t>Using an activity-based approach, the documents focus on five areas for which shadow banking can present potential systemic risks if not regulated</a:t>
            </a:r>
            <a:endParaRPr lang="en-US" dirty="0"/>
          </a:p>
        </p:txBody>
      </p:sp>
    </p:spTree>
    <p:extLst>
      <p:ext uri="{BB962C8B-B14F-4D97-AF65-F5344CB8AC3E}">
        <p14:creationId xmlns:p14="http://schemas.microsoft.com/office/powerpoint/2010/main" val="24820581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FSB’S RECOMMENDATIONS (2/3)</a:t>
            </a:r>
            <a:endParaRPr lang="en-US" dirty="0"/>
          </a:p>
        </p:txBody>
      </p:sp>
      <p:sp>
        <p:nvSpPr>
          <p:cNvPr id="3" name="Content Placeholder 2"/>
          <p:cNvSpPr>
            <a:spLocks noGrp="1"/>
          </p:cNvSpPr>
          <p:nvPr>
            <p:ph idx="1"/>
          </p:nvPr>
        </p:nvSpPr>
        <p:spPr>
          <a:xfrm>
            <a:off x="516835" y="1371600"/>
            <a:ext cx="8110330" cy="4267200"/>
          </a:xfrm>
        </p:spPr>
        <p:txBody>
          <a:bodyPr/>
          <a:lstStyle/>
          <a:p>
            <a:pPr>
              <a:buNone/>
            </a:pPr>
            <a:r>
              <a:rPr lang="en-US" dirty="0" smtClean="0"/>
              <a:t>The five areas identified by the FSB:</a:t>
            </a:r>
          </a:p>
          <a:p>
            <a:r>
              <a:rPr lang="en-US" dirty="0" smtClean="0"/>
              <a:t> to mitigate </a:t>
            </a:r>
            <a:r>
              <a:rPr lang="en-US" i="1" dirty="0" smtClean="0"/>
              <a:t>the spill-over effect between the regular banking system and the shadow banking system</a:t>
            </a:r>
            <a:r>
              <a:rPr lang="en-US" dirty="0" smtClean="0"/>
              <a:t>; </a:t>
            </a:r>
            <a:endParaRPr lang="fr-FR" dirty="0" smtClean="0"/>
          </a:p>
          <a:p>
            <a:r>
              <a:rPr lang="en-US" dirty="0" smtClean="0"/>
              <a:t>to reduce the susceptibility of </a:t>
            </a:r>
            <a:r>
              <a:rPr lang="en-US" i="1" dirty="0" smtClean="0"/>
              <a:t>money market funds (MMFs) </a:t>
            </a:r>
            <a:r>
              <a:rPr lang="en-US" dirty="0" smtClean="0"/>
              <a:t>to “runs”; </a:t>
            </a:r>
            <a:endParaRPr lang="fr-FR" dirty="0" smtClean="0"/>
          </a:p>
          <a:p>
            <a:r>
              <a:rPr lang="en-US" dirty="0" smtClean="0"/>
              <a:t>to assess and align the incentives associated with </a:t>
            </a:r>
            <a:r>
              <a:rPr lang="en-US" i="1" dirty="0" err="1" smtClean="0"/>
              <a:t>securitisation</a:t>
            </a:r>
            <a:r>
              <a:rPr lang="en-US" dirty="0" smtClean="0"/>
              <a:t>; </a:t>
            </a:r>
            <a:endParaRPr lang="fr-FR" dirty="0" smtClean="0"/>
          </a:p>
          <a:p>
            <a:r>
              <a:rPr lang="en-US" dirty="0" smtClean="0"/>
              <a:t>to dampen risks and pro-cyclical incentives associated with </a:t>
            </a:r>
            <a:r>
              <a:rPr lang="en-US" i="1" dirty="0" smtClean="0"/>
              <a:t>securities financing transactions such as repos and securities lending </a:t>
            </a:r>
            <a:r>
              <a:rPr lang="en-US" dirty="0" smtClean="0"/>
              <a:t>that may exacerbate funding strains in times of market stress; and </a:t>
            </a:r>
            <a:endParaRPr lang="fr-FR" dirty="0" smtClean="0"/>
          </a:p>
          <a:p>
            <a:r>
              <a:rPr lang="en-US" dirty="0" smtClean="0"/>
              <a:t>to assess and mitigate systemic risks posed by </a:t>
            </a:r>
            <a:r>
              <a:rPr lang="en-US" i="1" dirty="0" smtClean="0"/>
              <a:t>other shadow banking entities and activities</a:t>
            </a:r>
            <a:r>
              <a:rPr lang="en-US" dirty="0" smtClean="0"/>
              <a:t>. (Financial Stability Board 2013b, </a:t>
            </a:r>
            <a:r>
              <a:rPr lang="en-US" dirty="0" err="1" smtClean="0"/>
              <a:t>i</a:t>
            </a:r>
            <a:r>
              <a:rPr lang="en-US" dirty="0" smtClean="0"/>
              <a:t>)</a:t>
            </a:r>
            <a:endParaRPr lang="fr-FR" dirty="0"/>
          </a:p>
        </p:txBody>
      </p:sp>
    </p:spTree>
    <p:extLst>
      <p:ext uri="{BB962C8B-B14F-4D97-AF65-F5344CB8AC3E}">
        <p14:creationId xmlns:p14="http://schemas.microsoft.com/office/powerpoint/2010/main" val="1962448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FSB’S RECOMMENDATIONS (3/3)</a:t>
            </a:r>
            <a:endParaRPr lang="en-US" dirty="0"/>
          </a:p>
        </p:txBody>
      </p:sp>
      <p:sp>
        <p:nvSpPr>
          <p:cNvPr id="3" name="Content Placeholder 2"/>
          <p:cNvSpPr>
            <a:spLocks noGrp="1"/>
          </p:cNvSpPr>
          <p:nvPr>
            <p:ph idx="1"/>
          </p:nvPr>
        </p:nvSpPr>
        <p:spPr/>
        <p:txBody>
          <a:bodyPr/>
          <a:lstStyle/>
          <a:p>
            <a:r>
              <a:rPr lang="en-US" dirty="0" smtClean="0"/>
              <a:t>What is next?</a:t>
            </a:r>
          </a:p>
          <a:p>
            <a:pPr lvl="1"/>
            <a:r>
              <a:rPr lang="en-US" dirty="0" smtClean="0"/>
              <a:t>Member states can begin the implementation of the recommendations</a:t>
            </a:r>
          </a:p>
          <a:p>
            <a:pPr lvl="1"/>
            <a:r>
              <a:rPr lang="en-US" dirty="0" smtClean="0"/>
              <a:t>Progress will be monitored by the FSB and reported at the G20 Brisbane Summit this Fall</a:t>
            </a:r>
          </a:p>
          <a:p>
            <a:pPr lvl="1"/>
            <a:r>
              <a:rPr lang="en-US" dirty="0" smtClean="0"/>
              <a:t>Peer review starting in 2015</a:t>
            </a:r>
            <a:endParaRPr lang="en-US" dirty="0"/>
          </a:p>
        </p:txBody>
      </p:sp>
    </p:spTree>
    <p:extLst>
      <p:ext uri="{BB962C8B-B14F-4D97-AF65-F5344CB8AC3E}">
        <p14:creationId xmlns:p14="http://schemas.microsoft.com/office/powerpoint/2010/main" val="1439517308"/>
      </p:ext>
    </p:extLst>
  </p:cSld>
  <p:clrMapOvr>
    <a:masterClrMapping/>
  </p:clrMapOvr>
</p:sld>
</file>

<file path=ppt/theme/theme1.xml><?xml version="1.0" encoding="utf-8"?>
<a:theme xmlns:a="http://schemas.openxmlformats.org/drawingml/2006/main" name="API5115-2   What is Policy (2014)">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Garne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cs typeface="Arial" charset="0"/>
          </a:defRPr>
        </a:defPPr>
      </a:lstStyle>
    </a:lnDef>
  </a:objectDefaults>
  <a:extraClrSchemeLst>
    <a:extraClrScheme>
      <a:clrScheme name="Garne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arne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arne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arne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arne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arne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arne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API5115-2   What is Policy (2014).thmx</Template>
  <TotalTime>355</TotalTime>
  <Words>1859</Words>
  <Application>Microsoft Macintosh PowerPoint</Application>
  <PresentationFormat>On-screen Show (4:3)</PresentationFormat>
  <Paragraphs>194</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API5115-2   What is Policy (2014)</vt:lpstr>
      <vt:lpstr>A Game of Shadows: Why Does the EU Attempt to Regulate Shadow Banking while Canada Does Not?</vt:lpstr>
      <vt:lpstr>BACKGROUND INFORMATION</vt:lpstr>
      <vt:lpstr>RESEARCH QUESTION</vt:lpstr>
      <vt:lpstr>OUTLINE</vt:lpstr>
      <vt:lpstr>WHAT IS SHADOW BANKING?(1/2)</vt:lpstr>
      <vt:lpstr>WHAT IS SHADOW BANKING? (2/2)</vt:lpstr>
      <vt:lpstr>THE FSB’S RECOMMENDATIONS (1/3)</vt:lpstr>
      <vt:lpstr>THE FSB’S RECOMMENDATIONS (2/3)</vt:lpstr>
      <vt:lpstr>THE FSB’S RECOMMENDATIONS (3/3)</vt:lpstr>
      <vt:lpstr>HOW DID SHADOW BANKING GET ON THE EU’S AGENDA?</vt:lpstr>
      <vt:lpstr>2 PROPOSALS FOR A REGULATION</vt:lpstr>
      <vt:lpstr>EC’s PROPOSALS VS FSB’s RECOMMENDATIONS</vt:lpstr>
      <vt:lpstr>Why has the EU been so proactive on the issue of shadow banking?</vt:lpstr>
      <vt:lpstr>OPPOSITION TO THE PROPOSALS (1/2)</vt:lpstr>
      <vt:lpstr>OPPOSITION TO THE PROPOSALS (2/2)</vt:lpstr>
      <vt:lpstr>SHADOW BANKING IN CANADA</vt:lpstr>
      <vt:lpstr>SHADOW BANKING IN CANADA</vt:lpstr>
      <vt:lpstr>CANADA’S LEADERSHIP IN FINANCIAL REGULATION IN THE WAKE OF THE 2008 CRISIS</vt:lpstr>
      <vt:lpstr>4 FACTORS TO EXPLAIN CANADA’S RESPONSE TO THE FSB-EU PROPOSALS</vt:lpstr>
      <vt:lpstr>1 – CANADIAN BANKING SYSTEM</vt:lpstr>
      <vt:lpstr>2 – CANADIAN MARKET-BASED FINANCE SECTOR (MBF)</vt:lpstr>
      <vt:lpstr>3 – FINANCIAL REGULATION </vt:lpstr>
      <vt:lpstr>4 –SECURITIZATION TRANSACTIONS </vt:lpstr>
      <vt:lpstr>WHY THE CANADA-EU PARTNERSHIP IS IMPORTANT</vt:lpstr>
      <vt:lpstr>REDUCING THE RISKS OF SHADOW BANKING - WHAT IS NEEDED</vt:lpstr>
      <vt:lpstr>WHAT’S NEXT FOR CANADA</vt:lpstr>
      <vt:lpstr>CONCLUSION</vt:lpstr>
      <vt:lpstr>THANK YOU</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Game of Shadows: Why Does the EU Attempt to Regulate Shadow Banking while Canada Does Not?</dc:title>
  <dc:subject>Shadow Banking</dc:subject>
  <dc:creator>Idebdou and Labreque</dc:creator>
  <dc:description>EUCE Conference BC 2014</dc:description>
  <cp:lastModifiedBy>Helga Hallgrimsdottir</cp:lastModifiedBy>
  <cp:revision>43</cp:revision>
  <dcterms:created xsi:type="dcterms:W3CDTF">2014-07-15T23:43:58Z</dcterms:created>
  <dcterms:modified xsi:type="dcterms:W3CDTF">2014-08-20T19:28:16Z</dcterms:modified>
</cp:coreProperties>
</file>